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147473239" r:id="rId5"/>
    <p:sldId id="259" r:id="rId6"/>
    <p:sldId id="261" r:id="rId7"/>
    <p:sldId id="263" r:id="rId8"/>
    <p:sldId id="266" r:id="rId9"/>
    <p:sldId id="269" r:id="rId10"/>
    <p:sldId id="270" r:id="rId11"/>
    <p:sldId id="2147473241" r:id="rId12"/>
    <p:sldId id="2147472720" r:id="rId13"/>
    <p:sldId id="258" r:id="rId14"/>
    <p:sldId id="273" r:id="rId15"/>
    <p:sldId id="2147473237" r:id="rId16"/>
    <p:sldId id="2147473236" r:id="rId17"/>
    <p:sldId id="2147473242" r:id="rId18"/>
    <p:sldId id="2147473244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1BD305-958F-A8EB-3E71-B80FE533AAE2}" name="Alexeeva, Anna" initials="AA" userId="S::ALEXEA02@pfizer.com::c05c1450-b18b-4ff4-9539-128083187468" providerId="AD"/>
  <p188:author id="{6F31482B-711E-10EE-6638-C461D7EAEA11}" name="Onpoint Office" initials="OO" userId="Onpoint Offic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2954"/>
    <a:srgbClr val="A31247"/>
    <a:srgbClr val="FD6C40"/>
    <a:srgbClr val="009FA4"/>
    <a:srgbClr val="1B3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79D450-BB46-444A-B8C1-6FFB4069A05A}" v="31" dt="2025-01-30T13:28:46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88966" autoAdjust="0"/>
  </p:normalViewPr>
  <p:slideViewPr>
    <p:cSldViewPr snapToGrid="0" snapToObjects="1">
      <p:cViewPr varScale="1">
        <p:scale>
          <a:sx n="59" d="100"/>
          <a:sy n="59" d="100"/>
        </p:scale>
        <p:origin x="940" y="2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pas, Tatyana" userId="f489418d-b71d-46a4-a5ee-706772d4c842" providerId="ADAL" clId="{6879D450-BB46-444A-B8C1-6FFB4069A05A}"/>
    <pc:docChg chg="undo custSel modSld">
      <pc:chgData name="Kopas, Tatyana" userId="f489418d-b71d-46a4-a5ee-706772d4c842" providerId="ADAL" clId="{6879D450-BB46-444A-B8C1-6FFB4069A05A}" dt="2025-01-30T13:29:10.507" v="124" actId="20577"/>
      <pc:docMkLst>
        <pc:docMk/>
      </pc:docMkLst>
      <pc:sldChg chg="modSp mod">
        <pc:chgData name="Kopas, Tatyana" userId="f489418d-b71d-46a4-a5ee-706772d4c842" providerId="ADAL" clId="{6879D450-BB46-444A-B8C1-6FFB4069A05A}" dt="2025-01-29T10:19:11.211" v="3" actId="20577"/>
        <pc:sldMkLst>
          <pc:docMk/>
          <pc:sldMk cId="882982998" sldId="274"/>
        </pc:sldMkLst>
        <pc:spChg chg="mod">
          <ac:chgData name="Kopas, Tatyana" userId="f489418d-b71d-46a4-a5ee-706772d4c842" providerId="ADAL" clId="{6879D450-BB46-444A-B8C1-6FFB4069A05A}" dt="2025-01-29T10:19:11.211" v="3" actId="20577"/>
          <ac:spMkLst>
            <pc:docMk/>
            <pc:sldMk cId="882982998" sldId="274"/>
            <ac:spMk id="6" creationId="{E0C76509-000D-4C0B-63CF-9B61876521C6}"/>
          </ac:spMkLst>
        </pc:spChg>
      </pc:sldChg>
      <pc:sldChg chg="modSp mod">
        <pc:chgData name="Kopas, Tatyana" userId="f489418d-b71d-46a4-a5ee-706772d4c842" providerId="ADAL" clId="{6879D450-BB46-444A-B8C1-6FFB4069A05A}" dt="2025-01-30T13:29:10.507" v="124" actId="20577"/>
        <pc:sldMkLst>
          <pc:docMk/>
          <pc:sldMk cId="2891280205" sldId="2147473242"/>
        </pc:sldMkLst>
        <pc:spChg chg="mod">
          <ac:chgData name="Kopas, Tatyana" userId="f489418d-b71d-46a4-a5ee-706772d4c842" providerId="ADAL" clId="{6879D450-BB46-444A-B8C1-6FFB4069A05A}" dt="2025-01-30T13:29:10.507" v="124" actId="20577"/>
          <ac:spMkLst>
            <pc:docMk/>
            <pc:sldMk cId="2891280205" sldId="2147473242"/>
            <ac:spMk id="2" creationId="{0BA744BD-64A9-F34A-646D-F3877E2FB774}"/>
          </ac:spMkLst>
        </pc:spChg>
        <pc:graphicFrameChg chg="mod">
          <ac:chgData name="Kopas, Tatyana" userId="f489418d-b71d-46a4-a5ee-706772d4c842" providerId="ADAL" clId="{6879D450-BB46-444A-B8C1-6FFB4069A05A}" dt="2025-01-30T13:28:46.625" v="108" actId="20577"/>
          <ac:graphicFrameMkLst>
            <pc:docMk/>
            <pc:sldMk cId="2891280205" sldId="2147473242"/>
            <ac:graphicFrameMk id="27" creationId="{CEB15AE0-299E-4411-42DF-C9D2FCC5947A}"/>
          </ac:graphicFrameMkLst>
        </pc:graphicFrameChg>
      </pc:sldChg>
      <pc:sldChg chg="modSp mod">
        <pc:chgData name="Kopas, Tatyana" userId="f489418d-b71d-46a4-a5ee-706772d4c842" providerId="ADAL" clId="{6879D450-BB46-444A-B8C1-6FFB4069A05A}" dt="2025-01-29T11:30:04.255" v="78" actId="20577"/>
        <pc:sldMkLst>
          <pc:docMk/>
          <pc:sldMk cId="2608516968" sldId="2147473244"/>
        </pc:sldMkLst>
        <pc:spChg chg="mod">
          <ac:chgData name="Kopas, Tatyana" userId="f489418d-b71d-46a4-a5ee-706772d4c842" providerId="ADAL" clId="{6879D450-BB46-444A-B8C1-6FFB4069A05A}" dt="2025-01-29T11:30:04.255" v="78" actId="20577"/>
          <ac:spMkLst>
            <pc:docMk/>
            <pc:sldMk cId="2608516968" sldId="2147473244"/>
            <ac:spMk id="2" creationId="{EE21181A-874D-3197-3402-9A6E310AAAC2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Relationship Id="rId4" Type="http://schemas.openxmlformats.org/officeDocument/2006/relationships/image" Target="../media/image3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61C53E-5348-4132-A983-04E2B3501258}" type="doc">
      <dgm:prSet loTypeId="urn:microsoft.com/office/officeart/2005/8/layout/vList2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es-EC"/>
        </a:p>
      </dgm:t>
    </dgm:pt>
    <dgm:pt modelId="{EE51C1DD-A7B6-41A3-9FAA-AE7064ACA7E4}">
      <dgm:prSet phldrT="[Text]"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1800" dirty="0">
              <a:latin typeface="+mj-lt"/>
            </a:rPr>
            <a:t> </a:t>
          </a:r>
        </a:p>
        <a:p>
          <a:pPr algn="ctr"/>
          <a:r>
            <a:rPr lang="ru-RU" sz="2000" b="1" dirty="0" err="1">
              <a:latin typeface="+mj-lt"/>
            </a:rPr>
            <a:t>Прадакса</a:t>
          </a:r>
          <a:r>
            <a:rPr lang="ru-RU" sz="2000" b="1" dirty="0">
              <a:latin typeface="+mj-lt"/>
            </a:rPr>
            <a:t> (дабигатрана </a:t>
          </a:r>
          <a:r>
            <a:rPr lang="ru-RU" sz="2000" b="1" dirty="0" err="1">
              <a:latin typeface="+mj-lt"/>
            </a:rPr>
            <a:t>эксилат</a:t>
          </a:r>
          <a:r>
            <a:rPr lang="ru-RU" sz="2000" b="1" dirty="0">
              <a:latin typeface="+mj-lt"/>
            </a:rPr>
            <a:t>)</a:t>
          </a:r>
          <a:r>
            <a:rPr lang="ru-RU" sz="1800" dirty="0">
              <a:latin typeface="+mj-lt"/>
            </a:rPr>
            <a:t> </a:t>
          </a:r>
        </a:p>
        <a:p>
          <a:pPr algn="ctr"/>
          <a:r>
            <a:rPr lang="ru-RU" sz="1800" dirty="0">
              <a:latin typeface="+mj-lt"/>
              <a:cs typeface="Calibri Light" panose="020F0302020204030204" pitchFamily="34" charset="0"/>
            </a:rPr>
            <a:t>Патент истек в 2023</a:t>
          </a:r>
        </a:p>
        <a:p>
          <a:pPr algn="ctr"/>
          <a:endParaRPr lang="ru-RU" sz="1800" strike="sngStrike" baseline="0" dirty="0">
            <a:latin typeface="+mj-lt"/>
            <a:cs typeface="Calibri Light" panose="020F0302020204030204" pitchFamily="34" charset="0"/>
          </a:endParaRPr>
        </a:p>
        <a:p>
          <a:pPr algn="ctr"/>
          <a:endParaRPr lang="ru-RU" sz="1600" dirty="0">
            <a:latin typeface="+mj-lt"/>
            <a:cs typeface="Calibri Light" panose="020F0302020204030204" pitchFamily="34" charset="0"/>
          </a:endParaRPr>
        </a:p>
      </dgm:t>
    </dgm:pt>
    <dgm:pt modelId="{2850F533-C2EC-4767-82C9-6FFA3A0F85A2}" type="parTrans" cxnId="{7E7F29DB-BF0B-46DD-94E3-35DCE343C14B}">
      <dgm:prSet/>
      <dgm:spPr/>
      <dgm:t>
        <a:bodyPr/>
        <a:lstStyle/>
        <a:p>
          <a:endParaRPr lang="en-US" sz="20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A3B920-7E7E-4335-87C7-97AF4D2D8141}" type="sibTrans" cxnId="{7E7F29DB-BF0B-46DD-94E3-35DCE343C14B}">
      <dgm:prSet/>
      <dgm:spPr/>
      <dgm:t>
        <a:bodyPr/>
        <a:lstStyle/>
        <a:p>
          <a:endParaRPr lang="en-US" sz="20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5CE0F1-5DCE-4523-A8D5-180A2500BE0C}">
      <dgm:prSet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2000" b="1" dirty="0" err="1">
              <a:latin typeface="+mj-lt"/>
            </a:rPr>
            <a:t>Ксарелто</a:t>
          </a:r>
          <a:r>
            <a:rPr lang="ru-RU" sz="2000" b="1" dirty="0">
              <a:latin typeface="+mj-lt"/>
            </a:rPr>
            <a:t> (</a:t>
          </a:r>
          <a:r>
            <a:rPr lang="ru-RU" sz="2000" b="1" dirty="0" err="1">
              <a:latin typeface="+mj-lt"/>
            </a:rPr>
            <a:t>ривароксабан</a:t>
          </a:r>
          <a:r>
            <a:rPr lang="ru-RU" sz="2000" b="1" dirty="0">
              <a:latin typeface="+mj-lt"/>
            </a:rPr>
            <a:t>)</a:t>
          </a:r>
          <a:r>
            <a:rPr lang="ru-RU" sz="2000" dirty="0">
              <a:latin typeface="+mj-lt"/>
            </a:rPr>
            <a:t> </a:t>
          </a:r>
        </a:p>
        <a:p>
          <a:pPr algn="ctr"/>
          <a:r>
            <a:rPr lang="ru-RU" sz="2000" noProof="0" dirty="0">
              <a:latin typeface="+mj-lt"/>
              <a:cs typeface="Arial" panose="020B0604020202020204" pitchFamily="34" charset="0"/>
            </a:rPr>
            <a:t>Патент </a:t>
          </a:r>
          <a:r>
            <a:rPr lang="ru-RU" sz="2000" b="1" noProof="0" dirty="0">
              <a:latin typeface="+mj-lt"/>
              <a:cs typeface="Arial" panose="020B0604020202020204" pitchFamily="34" charset="0"/>
            </a:rPr>
            <a:t>истек в декабре 2024 г.</a:t>
          </a:r>
        </a:p>
        <a:p>
          <a:pPr algn="ctr"/>
          <a:endParaRPr lang="en-US" sz="1800" strike="sngStrike" baseline="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D4C95-0203-4224-9D5E-415FC585011A}" type="parTrans" cxnId="{FA8F5F3B-10F7-4DA5-9E08-16DC58D7D1DA}">
      <dgm:prSet/>
      <dgm:spPr/>
      <dgm:t>
        <a:bodyPr/>
        <a:lstStyle/>
        <a:p>
          <a:endParaRPr lang="en-US" noProof="0" dirty="0"/>
        </a:p>
      </dgm:t>
    </dgm:pt>
    <dgm:pt modelId="{7F0DC5E8-925B-4478-AC28-A3DC7D856157}" type="sibTrans" cxnId="{FA8F5F3B-10F7-4DA5-9E08-16DC58D7D1DA}">
      <dgm:prSet/>
      <dgm:spPr/>
      <dgm:t>
        <a:bodyPr/>
        <a:lstStyle/>
        <a:p>
          <a:endParaRPr lang="en-US" noProof="0" dirty="0"/>
        </a:p>
      </dgm:t>
    </dgm:pt>
    <dgm:pt modelId="{C41B350C-F0BD-42EC-A348-A2F1175B67AF}">
      <dgm:prSet custT="1"/>
      <dgm:spPr>
        <a:solidFill>
          <a:srgbClr val="00B050"/>
        </a:solidFill>
      </dgm:spPr>
      <dgm:t>
        <a:bodyPr/>
        <a:lstStyle/>
        <a:p>
          <a:pPr algn="ctr"/>
          <a:endParaRPr lang="ru-RU" sz="20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ru-RU" sz="20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ru-RU" sz="20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ru-RU" sz="20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ru-RU" sz="2400" b="1" noProof="0" dirty="0" err="1">
              <a:latin typeface="Arial" panose="020B0604020202020204" pitchFamily="34" charset="0"/>
              <a:cs typeface="Arial" panose="020B0604020202020204" pitchFamily="34" charset="0"/>
            </a:rPr>
            <a:t>Эликвис</a:t>
          </a:r>
          <a:r>
            <a:rPr lang="ru-RU" sz="2400" b="1" noProof="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ru-RU" sz="2400" b="1" noProof="0" dirty="0" err="1">
              <a:latin typeface="Arial" panose="020B0604020202020204" pitchFamily="34" charset="0"/>
              <a:cs typeface="Arial" panose="020B0604020202020204" pitchFamily="34" charset="0"/>
            </a:rPr>
            <a:t>апиксабан</a:t>
          </a:r>
          <a:r>
            <a:rPr lang="ru-RU" sz="2400" b="1" noProof="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  <a:p>
          <a:pPr algn="ctr"/>
          <a:r>
            <a:rPr lang="ru-RU" sz="3200" b="1" noProof="0" dirty="0">
              <a:latin typeface="Arial" panose="020B0604020202020204" pitchFamily="34" charset="0"/>
              <a:cs typeface="Arial" panose="020B0604020202020204" pitchFamily="34" charset="0"/>
            </a:rPr>
            <a:t>!</a:t>
          </a:r>
          <a:r>
            <a:rPr lang="ru-RU" sz="20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u="none" noProof="0" dirty="0">
              <a:latin typeface="Arial" panose="020B0604020202020204" pitchFamily="34" charset="0"/>
              <a:cs typeface="Arial" panose="020B0604020202020204" pitchFamily="34" charset="0"/>
            </a:rPr>
            <a:t>Патент на </a:t>
          </a:r>
          <a:r>
            <a:rPr lang="ru-RU" sz="2000" b="0" u="none" noProof="0" dirty="0" err="1">
              <a:latin typeface="Arial" panose="020B0604020202020204" pitchFamily="34" charset="0"/>
              <a:cs typeface="Arial" panose="020B0604020202020204" pitchFamily="34" charset="0"/>
            </a:rPr>
            <a:t>Эликвис</a:t>
          </a:r>
          <a:r>
            <a:rPr lang="ru-RU" sz="2000" b="0" u="none" noProof="0" dirty="0">
              <a:latin typeface="Arial" panose="020B0604020202020204" pitchFamily="34" charset="0"/>
              <a:cs typeface="Arial" panose="020B0604020202020204" pitchFamily="34" charset="0"/>
            </a:rPr>
            <a:t> действует </a:t>
          </a:r>
          <a:r>
            <a:rPr lang="ru-RU" sz="2800" b="0" u="sng" noProof="0" dirty="0">
              <a:latin typeface="Arial" panose="020B0604020202020204" pitchFamily="34" charset="0"/>
              <a:cs typeface="Arial" panose="020B0604020202020204" pitchFamily="34" charset="0"/>
            </a:rPr>
            <a:t>до 2027 года</a:t>
          </a:r>
        </a:p>
        <a:p>
          <a:pPr algn="ctr"/>
          <a:r>
            <a:rPr lang="ru-RU" sz="20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До окончания срока действия патента на </a:t>
          </a:r>
          <a:r>
            <a:rPr lang="ru-RU" sz="2000" noProof="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Эликвис</a:t>
          </a:r>
          <a:r>
            <a:rPr lang="ru-RU" sz="20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дженерики </a:t>
          </a:r>
          <a:r>
            <a:rPr lang="ru-RU" sz="2400" b="1" u="sng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 могут быть выведены</a:t>
          </a:r>
          <a:r>
            <a:rPr lang="ru-RU" sz="20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в гражданский оборот, согласно Российскому законодательству</a:t>
          </a:r>
          <a:endParaRPr lang="ru-RU" sz="2000" strike="sngStrike" baseline="0" noProof="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ru-RU" sz="20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ru-RU" sz="20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ctr"/>
          <a:endParaRPr lang="ru-RU" sz="20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n-US" sz="20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389A61-447F-4C4C-96DD-36C4544C022E}" type="parTrans" cxnId="{EA23B74A-9194-4ABC-8047-ECA3A762B18A}">
      <dgm:prSet/>
      <dgm:spPr/>
      <dgm:t>
        <a:bodyPr/>
        <a:lstStyle/>
        <a:p>
          <a:endParaRPr lang="ru-RU"/>
        </a:p>
      </dgm:t>
    </dgm:pt>
    <dgm:pt modelId="{3E325CFF-0A42-4C3B-9B12-91CA12D211E0}" type="sibTrans" cxnId="{EA23B74A-9194-4ABC-8047-ECA3A762B18A}">
      <dgm:prSet/>
      <dgm:spPr/>
      <dgm:t>
        <a:bodyPr/>
        <a:lstStyle/>
        <a:p>
          <a:endParaRPr lang="ru-RU"/>
        </a:p>
      </dgm:t>
    </dgm:pt>
    <dgm:pt modelId="{2873A1BA-E522-4CAF-B618-218907BE6848}" type="pres">
      <dgm:prSet presAssocID="{F261C53E-5348-4132-A983-04E2B3501258}" presName="linear" presStyleCnt="0">
        <dgm:presLayoutVars>
          <dgm:animLvl val="lvl"/>
          <dgm:resizeHandles val="exact"/>
        </dgm:presLayoutVars>
      </dgm:prSet>
      <dgm:spPr/>
    </dgm:pt>
    <dgm:pt modelId="{4F3F292E-7E3A-4A6B-8E23-5C5C315B651D}" type="pres">
      <dgm:prSet presAssocID="{EE51C1DD-A7B6-41A3-9FAA-AE7064ACA7E4}" presName="parentText" presStyleLbl="node1" presStyleIdx="0" presStyleCnt="3" custScaleX="99784" custScaleY="67157" custLinFactY="-15227" custLinFactNeighborX="-216" custLinFactNeighborY="-100000">
        <dgm:presLayoutVars>
          <dgm:chMax val="0"/>
          <dgm:bulletEnabled val="1"/>
        </dgm:presLayoutVars>
      </dgm:prSet>
      <dgm:spPr/>
    </dgm:pt>
    <dgm:pt modelId="{3C7C0B6E-F1D1-46BE-A3C0-8C36B76F0447}" type="pres">
      <dgm:prSet presAssocID="{57A3B920-7E7E-4335-87C7-97AF4D2D8141}" presName="spacer" presStyleCnt="0"/>
      <dgm:spPr/>
    </dgm:pt>
    <dgm:pt modelId="{9B834B90-4EBE-4552-A76C-D745C57FCB65}" type="pres">
      <dgm:prSet presAssocID="{FF5CE0F1-5DCE-4523-A8D5-180A2500BE0C}" presName="parentText" presStyleLbl="node1" presStyleIdx="1" presStyleCnt="3" custScaleX="100717" custScaleY="64770" custLinFactNeighborX="258" custLinFactNeighborY="60134">
        <dgm:presLayoutVars>
          <dgm:chMax val="0"/>
          <dgm:bulletEnabled val="1"/>
        </dgm:presLayoutVars>
      </dgm:prSet>
      <dgm:spPr/>
    </dgm:pt>
    <dgm:pt modelId="{05A50E64-3AA9-4A41-B6D6-BFF8E29386DE}" type="pres">
      <dgm:prSet presAssocID="{7F0DC5E8-925B-4478-AC28-A3DC7D856157}" presName="spacer" presStyleCnt="0"/>
      <dgm:spPr/>
    </dgm:pt>
    <dgm:pt modelId="{ED20AB56-6272-40C8-B340-39888547AD87}" type="pres">
      <dgm:prSet presAssocID="{C41B350C-F0BD-42EC-A348-A2F1175B67AF}" presName="parentText" presStyleLbl="node1" presStyleIdx="2" presStyleCnt="3" custLinFactNeighborX="258" custLinFactNeighborY="15058">
        <dgm:presLayoutVars>
          <dgm:chMax val="0"/>
          <dgm:bulletEnabled val="1"/>
        </dgm:presLayoutVars>
      </dgm:prSet>
      <dgm:spPr/>
    </dgm:pt>
  </dgm:ptLst>
  <dgm:cxnLst>
    <dgm:cxn modelId="{FA8F5F3B-10F7-4DA5-9E08-16DC58D7D1DA}" srcId="{F261C53E-5348-4132-A983-04E2B3501258}" destId="{FF5CE0F1-5DCE-4523-A8D5-180A2500BE0C}" srcOrd="1" destOrd="0" parTransId="{40DD4C95-0203-4224-9D5E-415FC585011A}" sibTransId="{7F0DC5E8-925B-4478-AC28-A3DC7D856157}"/>
    <dgm:cxn modelId="{B07B653D-B286-4D9E-9682-331DCD9B2021}" type="presOf" srcId="{C41B350C-F0BD-42EC-A348-A2F1175B67AF}" destId="{ED20AB56-6272-40C8-B340-39888547AD87}" srcOrd="0" destOrd="0" presId="urn:microsoft.com/office/officeart/2005/8/layout/vList2"/>
    <dgm:cxn modelId="{EA23B74A-9194-4ABC-8047-ECA3A762B18A}" srcId="{F261C53E-5348-4132-A983-04E2B3501258}" destId="{C41B350C-F0BD-42EC-A348-A2F1175B67AF}" srcOrd="2" destOrd="0" parTransId="{A9389A61-447F-4C4C-96DD-36C4544C022E}" sibTransId="{3E325CFF-0A42-4C3B-9B12-91CA12D211E0}"/>
    <dgm:cxn modelId="{FF274A75-5353-422E-BE59-31F1EFEB49BF}" type="presOf" srcId="{EE51C1DD-A7B6-41A3-9FAA-AE7064ACA7E4}" destId="{4F3F292E-7E3A-4A6B-8E23-5C5C315B651D}" srcOrd="0" destOrd="0" presId="urn:microsoft.com/office/officeart/2005/8/layout/vList2"/>
    <dgm:cxn modelId="{0E754B7F-DF4B-4D37-BCBA-7F52EBFB8273}" type="presOf" srcId="{F261C53E-5348-4132-A983-04E2B3501258}" destId="{2873A1BA-E522-4CAF-B618-218907BE6848}" srcOrd="0" destOrd="0" presId="urn:microsoft.com/office/officeart/2005/8/layout/vList2"/>
    <dgm:cxn modelId="{7E7F29DB-BF0B-46DD-94E3-35DCE343C14B}" srcId="{F261C53E-5348-4132-A983-04E2B3501258}" destId="{EE51C1DD-A7B6-41A3-9FAA-AE7064ACA7E4}" srcOrd="0" destOrd="0" parTransId="{2850F533-C2EC-4767-82C9-6FFA3A0F85A2}" sibTransId="{57A3B920-7E7E-4335-87C7-97AF4D2D8141}"/>
    <dgm:cxn modelId="{ADB84ADD-22B9-4999-8A6C-23B0ED1E87B3}" type="presOf" srcId="{FF5CE0F1-5DCE-4523-A8D5-180A2500BE0C}" destId="{9B834B90-4EBE-4552-A76C-D745C57FCB65}" srcOrd="0" destOrd="0" presId="urn:microsoft.com/office/officeart/2005/8/layout/vList2"/>
    <dgm:cxn modelId="{91487BD1-2ADD-40AC-8170-AD2DD2C89147}" type="presParOf" srcId="{2873A1BA-E522-4CAF-B618-218907BE6848}" destId="{4F3F292E-7E3A-4A6B-8E23-5C5C315B651D}" srcOrd="0" destOrd="0" presId="urn:microsoft.com/office/officeart/2005/8/layout/vList2"/>
    <dgm:cxn modelId="{7420624C-5DC9-4190-A0D5-A0ADBDCE4E7D}" type="presParOf" srcId="{2873A1BA-E522-4CAF-B618-218907BE6848}" destId="{3C7C0B6E-F1D1-46BE-A3C0-8C36B76F0447}" srcOrd="1" destOrd="0" presId="urn:microsoft.com/office/officeart/2005/8/layout/vList2"/>
    <dgm:cxn modelId="{06BC7894-F24D-4198-B7F0-2D73AF7A8019}" type="presParOf" srcId="{2873A1BA-E522-4CAF-B618-218907BE6848}" destId="{9B834B90-4EBE-4552-A76C-D745C57FCB65}" srcOrd="2" destOrd="0" presId="urn:microsoft.com/office/officeart/2005/8/layout/vList2"/>
    <dgm:cxn modelId="{C26A40D5-3A2C-4AE0-8027-CBE5ACD4B7EE}" type="presParOf" srcId="{2873A1BA-E522-4CAF-B618-218907BE6848}" destId="{05A50E64-3AA9-4A41-B6D6-BFF8E29386DE}" srcOrd="3" destOrd="0" presId="urn:microsoft.com/office/officeart/2005/8/layout/vList2"/>
    <dgm:cxn modelId="{73FE19BE-9213-4819-967C-FAC24AC7430D}" type="presParOf" srcId="{2873A1BA-E522-4CAF-B618-218907BE6848}" destId="{ED20AB56-6272-40C8-B340-39888547AD8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798DB7-166A-4FC9-BEA5-17546EC597E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B5553E-ECE0-42C4-9B3D-08748F3866C2}">
      <dgm:prSet/>
      <dgm:spPr/>
      <dgm:t>
        <a:bodyPr/>
        <a:lstStyle/>
        <a:p>
          <a:r>
            <a:rPr lang="ru-RU" b="1" dirty="0"/>
            <a:t>Апиксабан(Эликвис</a:t>
          </a:r>
          <a:r>
            <a:rPr lang="ru-RU" b="1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b="1" dirty="0"/>
            <a:t>) и </a:t>
          </a:r>
          <a:r>
            <a:rPr lang="ru-RU" b="1" dirty="0" err="1"/>
            <a:t>ривароксабан</a:t>
          </a:r>
          <a:r>
            <a:rPr lang="ru-RU" b="1" dirty="0"/>
            <a:t> (</a:t>
          </a:r>
          <a:r>
            <a:rPr lang="ru-RU" b="1" dirty="0" err="1"/>
            <a:t>Ксарелто</a:t>
          </a:r>
          <a:r>
            <a:rPr lang="ru-RU" b="1" dirty="0"/>
            <a:t> и дженерики)– разные действующие вещества и разные МНН лекарственных препаратов</a:t>
          </a:r>
          <a:r>
            <a:rPr lang="en-US" b="1" dirty="0"/>
            <a:t>.</a:t>
          </a:r>
          <a:endParaRPr lang="ru-RU" b="1" dirty="0"/>
        </a:p>
        <a:p>
          <a:r>
            <a:rPr lang="ru-RU" b="1" dirty="0"/>
            <a:t>Апиксабан (Эликвис</a:t>
          </a:r>
          <a:r>
            <a:rPr lang="ru-RU" b="1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b="1" dirty="0"/>
            <a:t>) и </a:t>
          </a:r>
          <a:r>
            <a:rPr lang="ru-RU" b="1" dirty="0" err="1"/>
            <a:t>ривароксабан</a:t>
          </a:r>
          <a:r>
            <a:rPr lang="ru-RU" b="1" dirty="0"/>
            <a:t>  имеют разные критерии выбора дозы и лекарственные взаимодействия.</a:t>
          </a:r>
          <a:endParaRPr lang="en-US" dirty="0"/>
        </a:p>
      </dgm:t>
    </dgm:pt>
    <dgm:pt modelId="{292DDC6C-418D-42DF-A868-8C9C8084E359}" type="parTrans" cxnId="{D15741F6-A849-4216-BA0D-A7516B66DB8A}">
      <dgm:prSet/>
      <dgm:spPr/>
      <dgm:t>
        <a:bodyPr/>
        <a:lstStyle/>
        <a:p>
          <a:endParaRPr lang="en-US"/>
        </a:p>
      </dgm:t>
    </dgm:pt>
    <dgm:pt modelId="{72F991DB-C9A7-4CC6-9925-34BE73D84FC9}" type="sibTrans" cxnId="{D15741F6-A849-4216-BA0D-A7516B66DB8A}">
      <dgm:prSet/>
      <dgm:spPr/>
      <dgm:t>
        <a:bodyPr/>
        <a:lstStyle/>
        <a:p>
          <a:endParaRPr lang="en-US"/>
        </a:p>
      </dgm:t>
    </dgm:pt>
    <dgm:pt modelId="{8865A615-2736-4DF1-AD8A-0AC95FE666A8}">
      <dgm:prSet/>
      <dgm:spPr/>
      <dgm:t>
        <a:bodyPr/>
        <a:lstStyle/>
        <a:p>
          <a:r>
            <a:rPr lang="ru-RU" b="1" dirty="0"/>
            <a:t>Конкретный препарат и режим дозирования подбираются лечащим врачом индивидуально для каждого пациента, согласно инструкции по медицинскому применению </a:t>
          </a:r>
          <a:endParaRPr lang="en-US" dirty="0"/>
        </a:p>
      </dgm:t>
    </dgm:pt>
    <dgm:pt modelId="{DD235F90-4C5F-4599-9BDC-9563633A8A80}" type="parTrans" cxnId="{22EEA169-7D46-4567-ABA9-8817178A5267}">
      <dgm:prSet/>
      <dgm:spPr/>
      <dgm:t>
        <a:bodyPr/>
        <a:lstStyle/>
        <a:p>
          <a:endParaRPr lang="en-US"/>
        </a:p>
      </dgm:t>
    </dgm:pt>
    <dgm:pt modelId="{798DEAA5-7D9B-4E25-82D0-E5E6A8F32030}" type="sibTrans" cxnId="{22EEA169-7D46-4567-ABA9-8817178A5267}">
      <dgm:prSet/>
      <dgm:spPr/>
      <dgm:t>
        <a:bodyPr/>
        <a:lstStyle/>
        <a:p>
          <a:endParaRPr lang="en-US"/>
        </a:p>
      </dgm:t>
    </dgm:pt>
    <dgm:pt modelId="{9F26B010-24C6-493A-AE39-1F63CD5EF896}">
      <dgm:prSet/>
      <dgm:spPr/>
      <dgm:t>
        <a:bodyPr/>
        <a:lstStyle/>
        <a:p>
          <a:r>
            <a:rPr lang="ru-RU" dirty="0"/>
            <a:t>Для показаний «фибрилляция предсердий» и «лечение и профилактика рецидивов тромбозов глубоких вен», </a:t>
          </a:r>
          <a:r>
            <a:rPr lang="ru-RU" b="1" dirty="0"/>
            <a:t>используются разные дозировки Эликвиса</a:t>
          </a:r>
          <a:r>
            <a:rPr lang="ru-RU" b="1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b="1" dirty="0"/>
            <a:t> (апиксабан) и </a:t>
          </a:r>
          <a:r>
            <a:rPr lang="ru-RU" b="1" dirty="0" err="1"/>
            <a:t>ривароксабана</a:t>
          </a:r>
          <a:r>
            <a:rPr lang="ru-RU" b="1" dirty="0"/>
            <a:t> в зависимости от этапа лечения и сопутствующего заболевания </a:t>
          </a:r>
          <a:r>
            <a:rPr lang="ru-RU" dirty="0"/>
            <a:t>пациента (например, ХБП </a:t>
          </a:r>
          <a:r>
            <a:rPr lang="en-US" dirty="0"/>
            <a:t>III </a:t>
          </a:r>
          <a:r>
            <a:rPr lang="ru-RU" dirty="0"/>
            <a:t>стадии) </a:t>
          </a:r>
          <a:endParaRPr lang="en-US" dirty="0"/>
        </a:p>
      </dgm:t>
    </dgm:pt>
    <dgm:pt modelId="{DB43E8E2-522B-4076-B7A6-436A18A753AF}" type="parTrans" cxnId="{C069443B-D3E2-42A1-ADFD-3B04E434338A}">
      <dgm:prSet/>
      <dgm:spPr/>
      <dgm:t>
        <a:bodyPr/>
        <a:lstStyle/>
        <a:p>
          <a:endParaRPr lang="en-US"/>
        </a:p>
      </dgm:t>
    </dgm:pt>
    <dgm:pt modelId="{41AD4812-B28A-456D-9E44-F786723B9313}" type="sibTrans" cxnId="{C069443B-D3E2-42A1-ADFD-3B04E434338A}">
      <dgm:prSet/>
      <dgm:spPr/>
      <dgm:t>
        <a:bodyPr/>
        <a:lstStyle/>
        <a:p>
          <a:endParaRPr lang="en-US"/>
        </a:p>
      </dgm:t>
    </dgm:pt>
    <dgm:pt modelId="{FA5AD951-3C03-4579-B9A2-B5F545F4653E}">
      <dgm:prSet custT="1"/>
      <dgm:spPr/>
      <dgm:t>
        <a:bodyPr/>
        <a:lstStyle/>
        <a:p>
          <a:r>
            <a:rPr lang="ru-RU" sz="1700" b="1" dirty="0"/>
            <a:t>Необоснованная замена</a:t>
          </a:r>
          <a:r>
            <a:rPr lang="ru-RU" sz="1700" dirty="0"/>
            <a:t> Эликвиса</a:t>
          </a:r>
          <a:r>
            <a:rPr lang="ru-RU" sz="1700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sz="1700" dirty="0"/>
            <a:t>(</a:t>
          </a:r>
          <a:r>
            <a:rPr lang="ru-RU" sz="1700" dirty="0" err="1"/>
            <a:t>апиксабана</a:t>
          </a:r>
          <a:r>
            <a:rPr lang="ru-RU" sz="1700" dirty="0"/>
            <a:t>) на </a:t>
          </a:r>
          <a:r>
            <a:rPr lang="ru-RU" sz="1700" dirty="0" err="1"/>
            <a:t>ривароксабан</a:t>
          </a:r>
          <a:r>
            <a:rPr lang="ru-RU" sz="1700" dirty="0"/>
            <a:t> </a:t>
          </a:r>
          <a:r>
            <a:rPr lang="ru-RU" sz="1700" b="1" dirty="0"/>
            <a:t>может привести к таким серьезным нежелательным явлениям, </a:t>
          </a:r>
          <a:r>
            <a:rPr lang="ru-RU" sz="1700" b="0" dirty="0"/>
            <a:t>как</a:t>
          </a:r>
          <a:r>
            <a:rPr lang="ru-RU" sz="1700" b="1" dirty="0"/>
            <a:t> </a:t>
          </a:r>
          <a:r>
            <a:rPr lang="ru-RU" sz="1700" dirty="0"/>
            <a:t>кровотечения, включая желудочно-кишечные кровотечения, черепно-мозговые кровотечения и инсульт/СЭ.</a:t>
          </a:r>
          <a:endParaRPr lang="ru-RU" sz="1700" b="1" dirty="0"/>
        </a:p>
        <a:p>
          <a:endParaRPr lang="en-US" sz="1500" b="1" dirty="0"/>
        </a:p>
      </dgm:t>
    </dgm:pt>
    <dgm:pt modelId="{4645DB9F-5E8F-40E7-88E9-021D602B613A}" type="parTrans" cxnId="{63B54AF2-D0CD-429B-A0E5-3FA500B9D3F7}">
      <dgm:prSet/>
      <dgm:spPr/>
      <dgm:t>
        <a:bodyPr/>
        <a:lstStyle/>
        <a:p>
          <a:endParaRPr lang="en-US"/>
        </a:p>
      </dgm:t>
    </dgm:pt>
    <dgm:pt modelId="{F051B33C-37F4-422E-B7B2-91E01E592346}" type="sibTrans" cxnId="{63B54AF2-D0CD-429B-A0E5-3FA500B9D3F7}">
      <dgm:prSet/>
      <dgm:spPr/>
      <dgm:t>
        <a:bodyPr/>
        <a:lstStyle/>
        <a:p>
          <a:endParaRPr lang="en-US"/>
        </a:p>
      </dgm:t>
    </dgm:pt>
    <dgm:pt modelId="{F6EFEC60-8A2C-4E21-BD39-319FE5509140}" type="pres">
      <dgm:prSet presAssocID="{FA798DB7-166A-4FC9-BEA5-17546EC597E3}" presName="vert0" presStyleCnt="0">
        <dgm:presLayoutVars>
          <dgm:dir/>
          <dgm:animOne val="branch"/>
          <dgm:animLvl val="lvl"/>
        </dgm:presLayoutVars>
      </dgm:prSet>
      <dgm:spPr/>
    </dgm:pt>
    <dgm:pt modelId="{135A08FA-AD4C-449E-B9AF-CF4B5D6E4120}" type="pres">
      <dgm:prSet presAssocID="{24B5553E-ECE0-42C4-9B3D-08748F3866C2}" presName="thickLine" presStyleLbl="alignNode1" presStyleIdx="0" presStyleCnt="4"/>
      <dgm:spPr/>
    </dgm:pt>
    <dgm:pt modelId="{ADBCF588-BD44-4E19-818D-A6FC7CED313E}" type="pres">
      <dgm:prSet presAssocID="{24B5553E-ECE0-42C4-9B3D-08748F3866C2}" presName="horz1" presStyleCnt="0"/>
      <dgm:spPr/>
    </dgm:pt>
    <dgm:pt modelId="{3B00B5C0-98D4-4E1E-851C-ABE82798B617}" type="pres">
      <dgm:prSet presAssocID="{24B5553E-ECE0-42C4-9B3D-08748F3866C2}" presName="tx1" presStyleLbl="revTx" presStyleIdx="0" presStyleCnt="4"/>
      <dgm:spPr/>
    </dgm:pt>
    <dgm:pt modelId="{A9578B60-DA08-4DD2-97A1-F0FA1BED742B}" type="pres">
      <dgm:prSet presAssocID="{24B5553E-ECE0-42C4-9B3D-08748F3866C2}" presName="vert1" presStyleCnt="0"/>
      <dgm:spPr/>
    </dgm:pt>
    <dgm:pt modelId="{A5158769-99CF-42FA-8526-925C9FF67FC0}" type="pres">
      <dgm:prSet presAssocID="{8865A615-2736-4DF1-AD8A-0AC95FE666A8}" presName="thickLine" presStyleLbl="alignNode1" presStyleIdx="1" presStyleCnt="4"/>
      <dgm:spPr/>
    </dgm:pt>
    <dgm:pt modelId="{27B57800-9395-4E21-BAE9-8944A7174700}" type="pres">
      <dgm:prSet presAssocID="{8865A615-2736-4DF1-AD8A-0AC95FE666A8}" presName="horz1" presStyleCnt="0"/>
      <dgm:spPr/>
    </dgm:pt>
    <dgm:pt modelId="{D1CCF9CB-0038-4129-99A2-1DA67FFB3199}" type="pres">
      <dgm:prSet presAssocID="{8865A615-2736-4DF1-AD8A-0AC95FE666A8}" presName="tx1" presStyleLbl="revTx" presStyleIdx="1" presStyleCnt="4"/>
      <dgm:spPr/>
    </dgm:pt>
    <dgm:pt modelId="{6A5D86BD-5A88-46F1-A5AF-75112FD17A2F}" type="pres">
      <dgm:prSet presAssocID="{8865A615-2736-4DF1-AD8A-0AC95FE666A8}" presName="vert1" presStyleCnt="0"/>
      <dgm:spPr/>
    </dgm:pt>
    <dgm:pt modelId="{7E71743E-5C59-4539-AB9D-F272EA05F5C8}" type="pres">
      <dgm:prSet presAssocID="{9F26B010-24C6-493A-AE39-1F63CD5EF896}" presName="thickLine" presStyleLbl="alignNode1" presStyleIdx="2" presStyleCnt="4"/>
      <dgm:spPr/>
    </dgm:pt>
    <dgm:pt modelId="{027F2C50-9D2D-4D3F-B3B6-118D44560D4C}" type="pres">
      <dgm:prSet presAssocID="{9F26B010-24C6-493A-AE39-1F63CD5EF896}" presName="horz1" presStyleCnt="0"/>
      <dgm:spPr/>
    </dgm:pt>
    <dgm:pt modelId="{92369640-021B-4DCC-B826-E4F3F5F8A12D}" type="pres">
      <dgm:prSet presAssocID="{9F26B010-24C6-493A-AE39-1F63CD5EF896}" presName="tx1" presStyleLbl="revTx" presStyleIdx="2" presStyleCnt="4"/>
      <dgm:spPr/>
    </dgm:pt>
    <dgm:pt modelId="{19F89C58-B7C2-49AF-9C09-C8B0193C6749}" type="pres">
      <dgm:prSet presAssocID="{9F26B010-24C6-493A-AE39-1F63CD5EF896}" presName="vert1" presStyleCnt="0"/>
      <dgm:spPr/>
    </dgm:pt>
    <dgm:pt modelId="{2602AA04-EBFE-4C09-97F5-FF6CB4BE7138}" type="pres">
      <dgm:prSet presAssocID="{FA5AD951-3C03-4579-B9A2-B5F545F4653E}" presName="thickLine" presStyleLbl="alignNode1" presStyleIdx="3" presStyleCnt="4"/>
      <dgm:spPr/>
    </dgm:pt>
    <dgm:pt modelId="{C2AD1ED1-FCE7-40E4-B384-2D724F76769B}" type="pres">
      <dgm:prSet presAssocID="{FA5AD951-3C03-4579-B9A2-B5F545F4653E}" presName="horz1" presStyleCnt="0"/>
      <dgm:spPr/>
    </dgm:pt>
    <dgm:pt modelId="{1E1C7A51-88C8-4596-B99C-4C42E65F95FA}" type="pres">
      <dgm:prSet presAssocID="{FA5AD951-3C03-4579-B9A2-B5F545F4653E}" presName="tx1" presStyleLbl="revTx" presStyleIdx="3" presStyleCnt="4"/>
      <dgm:spPr/>
    </dgm:pt>
    <dgm:pt modelId="{7CD1767E-094A-48FB-9B66-9C542FC1DDEA}" type="pres">
      <dgm:prSet presAssocID="{FA5AD951-3C03-4579-B9A2-B5F545F4653E}" presName="vert1" presStyleCnt="0"/>
      <dgm:spPr/>
    </dgm:pt>
  </dgm:ptLst>
  <dgm:cxnLst>
    <dgm:cxn modelId="{DBA37726-93B5-4749-9A71-BF3CBA0F5DB0}" type="presOf" srcId="{FA798DB7-166A-4FC9-BEA5-17546EC597E3}" destId="{F6EFEC60-8A2C-4E21-BD39-319FE5509140}" srcOrd="0" destOrd="0" presId="urn:microsoft.com/office/officeart/2008/layout/LinedList"/>
    <dgm:cxn modelId="{C069443B-D3E2-42A1-ADFD-3B04E434338A}" srcId="{FA798DB7-166A-4FC9-BEA5-17546EC597E3}" destId="{9F26B010-24C6-493A-AE39-1F63CD5EF896}" srcOrd="2" destOrd="0" parTransId="{DB43E8E2-522B-4076-B7A6-436A18A753AF}" sibTransId="{41AD4812-B28A-456D-9E44-F786723B9313}"/>
    <dgm:cxn modelId="{DFCA4C42-D65C-4474-A698-D320AB4F372F}" type="presOf" srcId="{8865A615-2736-4DF1-AD8A-0AC95FE666A8}" destId="{D1CCF9CB-0038-4129-99A2-1DA67FFB3199}" srcOrd="0" destOrd="0" presId="urn:microsoft.com/office/officeart/2008/layout/LinedList"/>
    <dgm:cxn modelId="{22EEA169-7D46-4567-ABA9-8817178A5267}" srcId="{FA798DB7-166A-4FC9-BEA5-17546EC597E3}" destId="{8865A615-2736-4DF1-AD8A-0AC95FE666A8}" srcOrd="1" destOrd="0" parTransId="{DD235F90-4C5F-4599-9BDC-9563633A8A80}" sibTransId="{798DEAA5-7D9B-4E25-82D0-E5E6A8F32030}"/>
    <dgm:cxn modelId="{4A17EF54-7F5C-4A96-8D62-43B13CE940FE}" type="presOf" srcId="{24B5553E-ECE0-42C4-9B3D-08748F3866C2}" destId="{3B00B5C0-98D4-4E1E-851C-ABE82798B617}" srcOrd="0" destOrd="0" presId="urn:microsoft.com/office/officeart/2008/layout/LinedList"/>
    <dgm:cxn modelId="{DF48FFA6-C2AF-450C-86DF-B398B89A9C11}" type="presOf" srcId="{FA5AD951-3C03-4579-B9A2-B5F545F4653E}" destId="{1E1C7A51-88C8-4596-B99C-4C42E65F95FA}" srcOrd="0" destOrd="0" presId="urn:microsoft.com/office/officeart/2008/layout/LinedList"/>
    <dgm:cxn modelId="{B60177F1-398B-40FF-B482-28DCC14EAE96}" type="presOf" srcId="{9F26B010-24C6-493A-AE39-1F63CD5EF896}" destId="{92369640-021B-4DCC-B826-E4F3F5F8A12D}" srcOrd="0" destOrd="0" presId="urn:microsoft.com/office/officeart/2008/layout/LinedList"/>
    <dgm:cxn modelId="{63B54AF2-D0CD-429B-A0E5-3FA500B9D3F7}" srcId="{FA798DB7-166A-4FC9-BEA5-17546EC597E3}" destId="{FA5AD951-3C03-4579-B9A2-B5F545F4653E}" srcOrd="3" destOrd="0" parTransId="{4645DB9F-5E8F-40E7-88E9-021D602B613A}" sibTransId="{F051B33C-37F4-422E-B7B2-91E01E592346}"/>
    <dgm:cxn modelId="{D15741F6-A849-4216-BA0D-A7516B66DB8A}" srcId="{FA798DB7-166A-4FC9-BEA5-17546EC597E3}" destId="{24B5553E-ECE0-42C4-9B3D-08748F3866C2}" srcOrd="0" destOrd="0" parTransId="{292DDC6C-418D-42DF-A868-8C9C8084E359}" sibTransId="{72F991DB-C9A7-4CC6-9925-34BE73D84FC9}"/>
    <dgm:cxn modelId="{D0CE2F4F-A486-4B96-BEFD-BA07CCD60BDF}" type="presParOf" srcId="{F6EFEC60-8A2C-4E21-BD39-319FE5509140}" destId="{135A08FA-AD4C-449E-B9AF-CF4B5D6E4120}" srcOrd="0" destOrd="0" presId="urn:microsoft.com/office/officeart/2008/layout/LinedList"/>
    <dgm:cxn modelId="{D1983F52-4FE9-4A07-97A6-14BF9A556BA9}" type="presParOf" srcId="{F6EFEC60-8A2C-4E21-BD39-319FE5509140}" destId="{ADBCF588-BD44-4E19-818D-A6FC7CED313E}" srcOrd="1" destOrd="0" presId="urn:microsoft.com/office/officeart/2008/layout/LinedList"/>
    <dgm:cxn modelId="{B4A123E1-B9F6-4FD9-9845-1F6120163033}" type="presParOf" srcId="{ADBCF588-BD44-4E19-818D-A6FC7CED313E}" destId="{3B00B5C0-98D4-4E1E-851C-ABE82798B617}" srcOrd="0" destOrd="0" presId="urn:microsoft.com/office/officeart/2008/layout/LinedList"/>
    <dgm:cxn modelId="{38C473D0-EF32-4006-B3B9-3BAD99173521}" type="presParOf" srcId="{ADBCF588-BD44-4E19-818D-A6FC7CED313E}" destId="{A9578B60-DA08-4DD2-97A1-F0FA1BED742B}" srcOrd="1" destOrd="0" presId="urn:microsoft.com/office/officeart/2008/layout/LinedList"/>
    <dgm:cxn modelId="{726A034D-342E-4369-8714-CD61CCE5D0FD}" type="presParOf" srcId="{F6EFEC60-8A2C-4E21-BD39-319FE5509140}" destId="{A5158769-99CF-42FA-8526-925C9FF67FC0}" srcOrd="2" destOrd="0" presId="urn:microsoft.com/office/officeart/2008/layout/LinedList"/>
    <dgm:cxn modelId="{0922888E-04EF-4F3D-AA49-53BC32273AAD}" type="presParOf" srcId="{F6EFEC60-8A2C-4E21-BD39-319FE5509140}" destId="{27B57800-9395-4E21-BAE9-8944A7174700}" srcOrd="3" destOrd="0" presId="urn:microsoft.com/office/officeart/2008/layout/LinedList"/>
    <dgm:cxn modelId="{41B96598-8FA3-4823-A4A5-2CBF9E3F24EE}" type="presParOf" srcId="{27B57800-9395-4E21-BAE9-8944A7174700}" destId="{D1CCF9CB-0038-4129-99A2-1DA67FFB3199}" srcOrd="0" destOrd="0" presId="urn:microsoft.com/office/officeart/2008/layout/LinedList"/>
    <dgm:cxn modelId="{0F88B3DD-0958-474D-B0EE-2AA92C55115B}" type="presParOf" srcId="{27B57800-9395-4E21-BAE9-8944A7174700}" destId="{6A5D86BD-5A88-46F1-A5AF-75112FD17A2F}" srcOrd="1" destOrd="0" presId="urn:microsoft.com/office/officeart/2008/layout/LinedList"/>
    <dgm:cxn modelId="{759957D6-DC9B-4A42-94E4-40E045460610}" type="presParOf" srcId="{F6EFEC60-8A2C-4E21-BD39-319FE5509140}" destId="{7E71743E-5C59-4539-AB9D-F272EA05F5C8}" srcOrd="4" destOrd="0" presId="urn:microsoft.com/office/officeart/2008/layout/LinedList"/>
    <dgm:cxn modelId="{DDAFC6DE-A6FD-4496-BAB8-80913B8DE36B}" type="presParOf" srcId="{F6EFEC60-8A2C-4E21-BD39-319FE5509140}" destId="{027F2C50-9D2D-4D3F-B3B6-118D44560D4C}" srcOrd="5" destOrd="0" presId="urn:microsoft.com/office/officeart/2008/layout/LinedList"/>
    <dgm:cxn modelId="{A67FFEAC-514C-4E70-B74B-647222777ADB}" type="presParOf" srcId="{027F2C50-9D2D-4D3F-B3B6-118D44560D4C}" destId="{92369640-021B-4DCC-B826-E4F3F5F8A12D}" srcOrd="0" destOrd="0" presId="urn:microsoft.com/office/officeart/2008/layout/LinedList"/>
    <dgm:cxn modelId="{7ECE2166-F79F-4886-8A44-F54DCF82120C}" type="presParOf" srcId="{027F2C50-9D2D-4D3F-B3B6-118D44560D4C}" destId="{19F89C58-B7C2-49AF-9C09-C8B0193C6749}" srcOrd="1" destOrd="0" presId="urn:microsoft.com/office/officeart/2008/layout/LinedList"/>
    <dgm:cxn modelId="{92DB4D77-CD51-47F1-873A-F1E2C6D3241C}" type="presParOf" srcId="{F6EFEC60-8A2C-4E21-BD39-319FE5509140}" destId="{2602AA04-EBFE-4C09-97F5-FF6CB4BE7138}" srcOrd="6" destOrd="0" presId="urn:microsoft.com/office/officeart/2008/layout/LinedList"/>
    <dgm:cxn modelId="{11322CB6-532B-4A6A-9F8B-4E01C4B2428B}" type="presParOf" srcId="{F6EFEC60-8A2C-4E21-BD39-319FE5509140}" destId="{C2AD1ED1-FCE7-40E4-B384-2D724F76769B}" srcOrd="7" destOrd="0" presId="urn:microsoft.com/office/officeart/2008/layout/LinedList"/>
    <dgm:cxn modelId="{C88BB8EF-171C-414D-B043-46C5E3BF29C9}" type="presParOf" srcId="{C2AD1ED1-FCE7-40E4-B384-2D724F76769B}" destId="{1E1C7A51-88C8-4596-B99C-4C42E65F95FA}" srcOrd="0" destOrd="0" presId="urn:microsoft.com/office/officeart/2008/layout/LinedList"/>
    <dgm:cxn modelId="{D15D5FB1-6020-443C-A979-F7B4A3EDB3D0}" type="presParOf" srcId="{C2AD1ED1-FCE7-40E4-B384-2D724F76769B}" destId="{7CD1767E-094A-48FB-9B66-9C542FC1DDE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85D442-FB74-413E-A19E-E805D5F97B8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448BEE-5CDB-4503-AFED-8D74AE6E7B8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Согласно действующему законодательству, сотрудник аптеки </a:t>
          </a:r>
          <a:r>
            <a:rPr lang="en-US" b="1"/>
            <a:t>не вправе заменять</a:t>
          </a:r>
          <a:r>
            <a:rPr lang="en-US"/>
            <a:t> один рецептурный препарат на другой с разными МНН</a:t>
          </a:r>
        </a:p>
      </dgm:t>
    </dgm:pt>
    <dgm:pt modelId="{03DB65D1-8601-400E-9596-4ACC054B71E8}" type="parTrans" cxnId="{08DE7455-552A-47CB-8F92-DE11E1E19712}">
      <dgm:prSet/>
      <dgm:spPr/>
      <dgm:t>
        <a:bodyPr/>
        <a:lstStyle/>
        <a:p>
          <a:endParaRPr lang="en-US"/>
        </a:p>
      </dgm:t>
    </dgm:pt>
    <dgm:pt modelId="{DEFC4850-9AC6-41E5-8D8E-F8F29C17E2EB}" type="sibTrans" cxnId="{08DE7455-552A-47CB-8F92-DE11E1E19712}">
      <dgm:prSet/>
      <dgm:spPr/>
      <dgm:t>
        <a:bodyPr/>
        <a:lstStyle/>
        <a:p>
          <a:endParaRPr lang="en-US"/>
        </a:p>
      </dgm:t>
    </dgm:pt>
    <dgm:pt modelId="{69DD3295-AEB3-4B67-B98A-61028349F4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Продажа рецептурного </a:t>
          </a:r>
          <a:r>
            <a:rPr lang="en-US" b="1"/>
            <a:t>препарата должна производиться строго по МНН в соответствии с назначением врача</a:t>
          </a:r>
          <a:endParaRPr lang="en-US"/>
        </a:p>
      </dgm:t>
    </dgm:pt>
    <dgm:pt modelId="{85F2B707-6492-4806-971C-C4FAEABFCD52}" type="parTrans" cxnId="{E689A457-FD58-41D9-9AF9-CB57B2B3BDA9}">
      <dgm:prSet/>
      <dgm:spPr/>
      <dgm:t>
        <a:bodyPr/>
        <a:lstStyle/>
        <a:p>
          <a:endParaRPr lang="en-US"/>
        </a:p>
      </dgm:t>
    </dgm:pt>
    <dgm:pt modelId="{E6591FEE-BF93-428F-B352-C9F565B49A53}" type="sibTrans" cxnId="{E689A457-FD58-41D9-9AF9-CB57B2B3BDA9}">
      <dgm:prSet/>
      <dgm:spPr/>
      <dgm:t>
        <a:bodyPr/>
        <a:lstStyle/>
        <a:p>
          <a:endParaRPr lang="en-US"/>
        </a:p>
      </dgm:t>
    </dgm:pt>
    <dgm:pt modelId="{59E221C8-6741-4AB4-A8F5-1FC2BA05F78A}" type="pres">
      <dgm:prSet presAssocID="{E585D442-FB74-413E-A19E-E805D5F97B88}" presName="root" presStyleCnt="0">
        <dgm:presLayoutVars>
          <dgm:dir/>
          <dgm:resizeHandles val="exact"/>
        </dgm:presLayoutVars>
      </dgm:prSet>
      <dgm:spPr/>
    </dgm:pt>
    <dgm:pt modelId="{044C78D7-A524-4C62-8CF4-A3C9BA8005BA}" type="pres">
      <dgm:prSet presAssocID="{C4448BEE-5CDB-4503-AFED-8D74AE6E7B80}" presName="compNode" presStyleCnt="0"/>
      <dgm:spPr/>
    </dgm:pt>
    <dgm:pt modelId="{2077EFC8-BBD3-4D1A-B813-5C2862F0BD3E}" type="pres">
      <dgm:prSet presAssocID="{C4448BEE-5CDB-4503-AFED-8D74AE6E7B80}" presName="bgRect" presStyleLbl="bgShp" presStyleIdx="0" presStyleCnt="2"/>
      <dgm:spPr/>
    </dgm:pt>
    <dgm:pt modelId="{C1688BA3-1EE5-4967-BEA1-0ECB348D8A7C}" type="pres">
      <dgm:prSet presAssocID="{C4448BEE-5CDB-4503-AFED-8D74AE6E7B8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Лекарство"/>
        </a:ext>
      </dgm:extLst>
    </dgm:pt>
    <dgm:pt modelId="{2642C6AA-FBFF-4DFB-9538-B56E122CEA82}" type="pres">
      <dgm:prSet presAssocID="{C4448BEE-5CDB-4503-AFED-8D74AE6E7B80}" presName="spaceRect" presStyleCnt="0"/>
      <dgm:spPr/>
    </dgm:pt>
    <dgm:pt modelId="{32A7EDF9-9A14-460C-B25C-E2C4CCDBD1A5}" type="pres">
      <dgm:prSet presAssocID="{C4448BEE-5CDB-4503-AFED-8D74AE6E7B80}" presName="parTx" presStyleLbl="revTx" presStyleIdx="0" presStyleCnt="2">
        <dgm:presLayoutVars>
          <dgm:chMax val="0"/>
          <dgm:chPref val="0"/>
        </dgm:presLayoutVars>
      </dgm:prSet>
      <dgm:spPr/>
    </dgm:pt>
    <dgm:pt modelId="{5B05718C-638D-4AD6-8822-E5B492E1EF81}" type="pres">
      <dgm:prSet presAssocID="{DEFC4850-9AC6-41E5-8D8E-F8F29C17E2EB}" presName="sibTrans" presStyleCnt="0"/>
      <dgm:spPr/>
    </dgm:pt>
    <dgm:pt modelId="{1C074247-3C93-4023-841F-354086DF47DD}" type="pres">
      <dgm:prSet presAssocID="{69DD3295-AEB3-4B67-B98A-61028349F4A6}" presName="compNode" presStyleCnt="0"/>
      <dgm:spPr/>
    </dgm:pt>
    <dgm:pt modelId="{55B21E53-153A-497F-8F0F-08D8A94884A6}" type="pres">
      <dgm:prSet presAssocID="{69DD3295-AEB3-4B67-B98A-61028349F4A6}" presName="bgRect" presStyleLbl="bgShp" presStyleIdx="1" presStyleCnt="2"/>
      <dgm:spPr/>
    </dgm:pt>
    <dgm:pt modelId="{981FEBDE-68F3-483D-8B0A-ECD2071431AB}" type="pres">
      <dgm:prSet presAssocID="{69DD3295-AEB3-4B67-B98A-61028349F4A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37EC1E8E-67A7-4AF9-9E9E-62F3CE989A27}" type="pres">
      <dgm:prSet presAssocID="{69DD3295-AEB3-4B67-B98A-61028349F4A6}" presName="spaceRect" presStyleCnt="0"/>
      <dgm:spPr/>
    </dgm:pt>
    <dgm:pt modelId="{126D89EA-CDE6-44B2-B5C3-5A3D84F99260}" type="pres">
      <dgm:prSet presAssocID="{69DD3295-AEB3-4B67-B98A-61028349F4A6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02C4ED30-2FFD-4B09-9FE4-9780DBEF390B}" type="presOf" srcId="{69DD3295-AEB3-4B67-B98A-61028349F4A6}" destId="{126D89EA-CDE6-44B2-B5C3-5A3D84F99260}" srcOrd="0" destOrd="0" presId="urn:microsoft.com/office/officeart/2018/2/layout/IconVerticalSolidList"/>
    <dgm:cxn modelId="{DC93A36A-E554-42A0-9D2C-7CA284EB0935}" type="presOf" srcId="{E585D442-FB74-413E-A19E-E805D5F97B88}" destId="{59E221C8-6741-4AB4-A8F5-1FC2BA05F78A}" srcOrd="0" destOrd="0" presId="urn:microsoft.com/office/officeart/2018/2/layout/IconVerticalSolidList"/>
    <dgm:cxn modelId="{08DE7455-552A-47CB-8F92-DE11E1E19712}" srcId="{E585D442-FB74-413E-A19E-E805D5F97B88}" destId="{C4448BEE-5CDB-4503-AFED-8D74AE6E7B80}" srcOrd="0" destOrd="0" parTransId="{03DB65D1-8601-400E-9596-4ACC054B71E8}" sibTransId="{DEFC4850-9AC6-41E5-8D8E-F8F29C17E2EB}"/>
    <dgm:cxn modelId="{E689A457-FD58-41D9-9AF9-CB57B2B3BDA9}" srcId="{E585D442-FB74-413E-A19E-E805D5F97B88}" destId="{69DD3295-AEB3-4B67-B98A-61028349F4A6}" srcOrd="1" destOrd="0" parTransId="{85F2B707-6492-4806-971C-C4FAEABFCD52}" sibTransId="{E6591FEE-BF93-428F-B352-C9F565B49A53}"/>
    <dgm:cxn modelId="{B33388D9-25C6-4485-9ABC-CBC41FBDDDC6}" type="presOf" srcId="{C4448BEE-5CDB-4503-AFED-8D74AE6E7B80}" destId="{32A7EDF9-9A14-460C-B25C-E2C4CCDBD1A5}" srcOrd="0" destOrd="0" presId="urn:microsoft.com/office/officeart/2018/2/layout/IconVerticalSolidList"/>
    <dgm:cxn modelId="{8A3D7BA2-DA03-452D-9944-FEF94007A144}" type="presParOf" srcId="{59E221C8-6741-4AB4-A8F5-1FC2BA05F78A}" destId="{044C78D7-A524-4C62-8CF4-A3C9BA8005BA}" srcOrd="0" destOrd="0" presId="urn:microsoft.com/office/officeart/2018/2/layout/IconVerticalSolidList"/>
    <dgm:cxn modelId="{6F26AFE2-1CB3-4B5E-A7BE-2E55A9926EE4}" type="presParOf" srcId="{044C78D7-A524-4C62-8CF4-A3C9BA8005BA}" destId="{2077EFC8-BBD3-4D1A-B813-5C2862F0BD3E}" srcOrd="0" destOrd="0" presId="urn:microsoft.com/office/officeart/2018/2/layout/IconVerticalSolidList"/>
    <dgm:cxn modelId="{1F387AB3-3389-4C31-8C0B-B6432AD4AE32}" type="presParOf" srcId="{044C78D7-A524-4C62-8CF4-A3C9BA8005BA}" destId="{C1688BA3-1EE5-4967-BEA1-0ECB348D8A7C}" srcOrd="1" destOrd="0" presId="urn:microsoft.com/office/officeart/2018/2/layout/IconVerticalSolidList"/>
    <dgm:cxn modelId="{B4C4381A-0DF3-4099-BB47-E02BE5AF9697}" type="presParOf" srcId="{044C78D7-A524-4C62-8CF4-A3C9BA8005BA}" destId="{2642C6AA-FBFF-4DFB-9538-B56E122CEA82}" srcOrd="2" destOrd="0" presId="urn:microsoft.com/office/officeart/2018/2/layout/IconVerticalSolidList"/>
    <dgm:cxn modelId="{6F1FD76E-2E6F-423B-AB71-FA8624EB48E3}" type="presParOf" srcId="{044C78D7-A524-4C62-8CF4-A3C9BA8005BA}" destId="{32A7EDF9-9A14-460C-B25C-E2C4CCDBD1A5}" srcOrd="3" destOrd="0" presId="urn:microsoft.com/office/officeart/2018/2/layout/IconVerticalSolidList"/>
    <dgm:cxn modelId="{0CDA19A5-A413-4A7E-B17E-5B571D373208}" type="presParOf" srcId="{59E221C8-6741-4AB4-A8F5-1FC2BA05F78A}" destId="{5B05718C-638D-4AD6-8822-E5B492E1EF81}" srcOrd="1" destOrd="0" presId="urn:microsoft.com/office/officeart/2018/2/layout/IconVerticalSolidList"/>
    <dgm:cxn modelId="{A4C6AC5F-6C6C-44E9-8BE1-2AA296CBEFEE}" type="presParOf" srcId="{59E221C8-6741-4AB4-A8F5-1FC2BA05F78A}" destId="{1C074247-3C93-4023-841F-354086DF47DD}" srcOrd="2" destOrd="0" presId="urn:microsoft.com/office/officeart/2018/2/layout/IconVerticalSolidList"/>
    <dgm:cxn modelId="{3F910A0F-5B8E-4DA7-95B4-611DEB10F0AE}" type="presParOf" srcId="{1C074247-3C93-4023-841F-354086DF47DD}" destId="{55B21E53-153A-497F-8F0F-08D8A94884A6}" srcOrd="0" destOrd="0" presId="urn:microsoft.com/office/officeart/2018/2/layout/IconVerticalSolidList"/>
    <dgm:cxn modelId="{9F297C84-6539-406B-BDBC-681B472DECBB}" type="presParOf" srcId="{1C074247-3C93-4023-841F-354086DF47DD}" destId="{981FEBDE-68F3-483D-8B0A-ECD2071431AB}" srcOrd="1" destOrd="0" presId="urn:microsoft.com/office/officeart/2018/2/layout/IconVerticalSolidList"/>
    <dgm:cxn modelId="{1305193E-5083-4F43-BD17-8FA463D5C962}" type="presParOf" srcId="{1C074247-3C93-4023-841F-354086DF47DD}" destId="{37EC1E8E-67A7-4AF9-9E9E-62F3CE989A27}" srcOrd="2" destOrd="0" presId="urn:microsoft.com/office/officeart/2018/2/layout/IconVerticalSolidList"/>
    <dgm:cxn modelId="{C1EDB901-08E9-4D0E-92A8-4723D679455F}" type="presParOf" srcId="{1C074247-3C93-4023-841F-354086DF47DD}" destId="{126D89EA-CDE6-44B2-B5C3-5A3D84F9926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F292E-7E3A-4A6B-8E23-5C5C315B651D}">
      <dsp:nvSpPr>
        <dsp:cNvPr id="0" name=""/>
        <dsp:cNvSpPr/>
      </dsp:nvSpPr>
      <dsp:spPr>
        <a:xfrm>
          <a:off x="24" y="0"/>
          <a:ext cx="10437705" cy="1331591"/>
        </a:xfrm>
        <a:prstGeom prst="roundRect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j-lt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latin typeface="+mj-lt"/>
            </a:rPr>
            <a:t>Прадакса</a:t>
          </a:r>
          <a:r>
            <a:rPr lang="ru-RU" sz="2000" b="1" kern="1200" dirty="0">
              <a:latin typeface="+mj-lt"/>
            </a:rPr>
            <a:t> (дабигатрана </a:t>
          </a:r>
          <a:r>
            <a:rPr lang="ru-RU" sz="2000" b="1" kern="1200" dirty="0" err="1">
              <a:latin typeface="+mj-lt"/>
            </a:rPr>
            <a:t>эксилат</a:t>
          </a:r>
          <a:r>
            <a:rPr lang="ru-RU" sz="2000" b="1" kern="1200" dirty="0">
              <a:latin typeface="+mj-lt"/>
            </a:rPr>
            <a:t>)</a:t>
          </a:r>
          <a:r>
            <a:rPr lang="ru-RU" sz="1800" kern="1200" dirty="0">
              <a:latin typeface="+mj-lt"/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+mj-lt"/>
              <a:cs typeface="Calibri Light" panose="020F0302020204030204" pitchFamily="34" charset="0"/>
            </a:rPr>
            <a:t>Патент истек в 2023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strike="sngStrike" kern="1200" baseline="0" dirty="0">
            <a:latin typeface="+mj-lt"/>
            <a:cs typeface="Calibri Light" panose="020F030202020403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latin typeface="+mj-lt"/>
            <a:cs typeface="Calibri Light" panose="020F0302020204030204" pitchFamily="34" charset="0"/>
          </a:endParaRPr>
        </a:p>
      </dsp:txBody>
      <dsp:txXfrm>
        <a:off x="65027" y="65003"/>
        <a:ext cx="10307699" cy="1201585"/>
      </dsp:txXfrm>
    </dsp:sp>
    <dsp:sp modelId="{9B834B90-4EBE-4552-A76C-D745C57FCB65}">
      <dsp:nvSpPr>
        <dsp:cNvPr id="0" name=""/>
        <dsp:cNvSpPr/>
      </dsp:nvSpPr>
      <dsp:spPr>
        <a:xfrm>
          <a:off x="0" y="1340194"/>
          <a:ext cx="10482942" cy="1284261"/>
        </a:xfrm>
        <a:prstGeom prst="roundRect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latin typeface="+mj-lt"/>
            </a:rPr>
            <a:t>Ксарелто</a:t>
          </a:r>
          <a:r>
            <a:rPr lang="ru-RU" sz="2000" b="1" kern="1200" dirty="0">
              <a:latin typeface="+mj-lt"/>
            </a:rPr>
            <a:t> (</a:t>
          </a:r>
          <a:r>
            <a:rPr lang="ru-RU" sz="2000" b="1" kern="1200" dirty="0" err="1">
              <a:latin typeface="+mj-lt"/>
            </a:rPr>
            <a:t>ривароксабан</a:t>
          </a:r>
          <a:r>
            <a:rPr lang="ru-RU" sz="2000" b="1" kern="1200" dirty="0">
              <a:latin typeface="+mj-lt"/>
            </a:rPr>
            <a:t>)</a:t>
          </a:r>
          <a:r>
            <a:rPr lang="ru-RU" sz="2000" kern="1200" dirty="0">
              <a:latin typeface="+mj-lt"/>
            </a:rPr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>
              <a:latin typeface="+mj-lt"/>
              <a:cs typeface="Arial" panose="020B0604020202020204" pitchFamily="34" charset="0"/>
            </a:rPr>
            <a:t>Патент </a:t>
          </a:r>
          <a:r>
            <a:rPr lang="ru-RU" sz="2000" b="1" kern="1200" noProof="0" dirty="0">
              <a:latin typeface="+mj-lt"/>
              <a:cs typeface="Arial" panose="020B0604020202020204" pitchFamily="34" charset="0"/>
            </a:rPr>
            <a:t>истек в декабре 2024 г.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strike="sngStrike" kern="1200" baseline="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692" y="1402886"/>
        <a:ext cx="10357558" cy="1158877"/>
      </dsp:txXfrm>
    </dsp:sp>
    <dsp:sp modelId="{ED20AB56-6272-40C8-B340-39888547AD87}">
      <dsp:nvSpPr>
        <dsp:cNvPr id="0" name=""/>
        <dsp:cNvSpPr/>
      </dsp:nvSpPr>
      <dsp:spPr>
        <a:xfrm>
          <a:off x="0" y="2626379"/>
          <a:ext cx="10482942" cy="1982803"/>
        </a:xfrm>
        <a:prstGeom prst="roundRect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noProof="0" dirty="0" err="1">
              <a:latin typeface="Arial" panose="020B0604020202020204" pitchFamily="34" charset="0"/>
              <a:cs typeface="Arial" panose="020B0604020202020204" pitchFamily="34" charset="0"/>
            </a:rPr>
            <a:t>Эликвис</a:t>
          </a:r>
          <a:r>
            <a:rPr lang="ru-RU" sz="2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 (</a:t>
          </a:r>
          <a:r>
            <a:rPr lang="ru-RU" sz="2400" b="1" kern="1200" noProof="0" dirty="0" err="1">
              <a:latin typeface="Arial" panose="020B0604020202020204" pitchFamily="34" charset="0"/>
              <a:cs typeface="Arial" panose="020B0604020202020204" pitchFamily="34" charset="0"/>
            </a:rPr>
            <a:t>апиксабан</a:t>
          </a:r>
          <a:r>
            <a:rPr lang="ru-RU" sz="24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!</a:t>
          </a:r>
          <a:r>
            <a:rPr lang="ru-RU" sz="2000" kern="12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b="0" u="none" kern="1200" noProof="0" dirty="0">
              <a:latin typeface="Arial" panose="020B0604020202020204" pitchFamily="34" charset="0"/>
              <a:cs typeface="Arial" panose="020B0604020202020204" pitchFamily="34" charset="0"/>
            </a:rPr>
            <a:t>Патент на </a:t>
          </a:r>
          <a:r>
            <a:rPr lang="ru-RU" sz="2000" b="0" u="none" kern="1200" noProof="0" dirty="0" err="1">
              <a:latin typeface="Arial" panose="020B0604020202020204" pitchFamily="34" charset="0"/>
              <a:cs typeface="Arial" panose="020B0604020202020204" pitchFamily="34" charset="0"/>
            </a:rPr>
            <a:t>Эликвис</a:t>
          </a:r>
          <a:r>
            <a:rPr lang="ru-RU" sz="2000" b="0" u="none" kern="1200" noProof="0" dirty="0">
              <a:latin typeface="Arial" panose="020B0604020202020204" pitchFamily="34" charset="0"/>
              <a:cs typeface="Arial" panose="020B0604020202020204" pitchFamily="34" charset="0"/>
            </a:rPr>
            <a:t> действует </a:t>
          </a:r>
          <a:r>
            <a:rPr lang="ru-RU" sz="2800" b="0" u="sng" kern="1200" noProof="0" dirty="0">
              <a:latin typeface="Arial" panose="020B0604020202020204" pitchFamily="34" charset="0"/>
              <a:cs typeface="Arial" panose="020B0604020202020204" pitchFamily="34" charset="0"/>
            </a:rPr>
            <a:t>до 2027 года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До окончания срока действия патента на </a:t>
          </a:r>
          <a:r>
            <a:rPr lang="ru-RU" sz="2000" kern="1200" noProof="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Эликвис</a:t>
          </a:r>
          <a:r>
            <a:rPr lang="ru-RU" sz="2000" kern="12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дженерики </a:t>
          </a:r>
          <a:r>
            <a:rPr lang="ru-RU" sz="2400" b="1" u="sng" kern="12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 могут быть выведены</a:t>
          </a:r>
          <a:r>
            <a:rPr lang="ru-RU" sz="2000" kern="120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в гражданский оборот, согласно Российскому законодательству</a:t>
          </a:r>
          <a:endParaRPr lang="ru-RU" sz="2000" strike="sngStrike" kern="1200" baseline="0" noProof="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6792" y="2723171"/>
        <a:ext cx="10289358" cy="17892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A08FA-AD4C-449E-B9AF-CF4B5D6E4120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0B5C0-98D4-4E1E-851C-ABE82798B617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Апиксабан(Эликвис</a:t>
          </a:r>
          <a:r>
            <a:rPr lang="ru-RU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sz="1600" b="1" kern="1200" dirty="0"/>
            <a:t>) и </a:t>
          </a:r>
          <a:r>
            <a:rPr lang="ru-RU" sz="1600" b="1" kern="1200" dirty="0" err="1"/>
            <a:t>ривароксабан</a:t>
          </a:r>
          <a:r>
            <a:rPr lang="ru-RU" sz="1600" b="1" kern="1200" dirty="0"/>
            <a:t> (</a:t>
          </a:r>
          <a:r>
            <a:rPr lang="ru-RU" sz="1600" b="1" kern="1200" dirty="0" err="1"/>
            <a:t>Ксарелто</a:t>
          </a:r>
          <a:r>
            <a:rPr lang="ru-RU" sz="1600" b="1" kern="1200" dirty="0"/>
            <a:t> и дженерики)– разные действующие вещества и разные МНН лекарственных препаратов</a:t>
          </a:r>
          <a:r>
            <a:rPr lang="en-US" sz="1600" b="1" kern="1200" dirty="0"/>
            <a:t>.</a:t>
          </a:r>
          <a:endParaRPr lang="ru-RU" sz="1600" b="1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Апиксабан (Эликвис</a:t>
          </a:r>
          <a:r>
            <a:rPr lang="ru-RU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sz="1600" b="1" kern="1200" dirty="0"/>
            <a:t>) и </a:t>
          </a:r>
          <a:r>
            <a:rPr lang="ru-RU" sz="1600" b="1" kern="1200" dirty="0" err="1"/>
            <a:t>ривароксабан</a:t>
          </a:r>
          <a:r>
            <a:rPr lang="ru-RU" sz="1600" b="1" kern="1200" dirty="0"/>
            <a:t>  имеют разные критерии выбора дозы и лекарственные взаимодействия.</a:t>
          </a:r>
          <a:endParaRPr lang="en-US" sz="1600" kern="1200" dirty="0"/>
        </a:p>
      </dsp:txBody>
      <dsp:txXfrm>
        <a:off x="0" y="0"/>
        <a:ext cx="10515600" cy="1087834"/>
      </dsp:txXfrm>
    </dsp:sp>
    <dsp:sp modelId="{A5158769-99CF-42FA-8526-925C9FF67FC0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CF9CB-0038-4129-99A2-1DA67FFB3199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Конкретный препарат и режим дозирования подбираются лечащим врачом индивидуально для каждого пациента, согласно инструкции по медицинскому применению </a:t>
          </a:r>
          <a:endParaRPr lang="en-US" sz="1600" kern="1200" dirty="0"/>
        </a:p>
      </dsp:txBody>
      <dsp:txXfrm>
        <a:off x="0" y="1087834"/>
        <a:ext cx="10515600" cy="1087834"/>
      </dsp:txXfrm>
    </dsp:sp>
    <dsp:sp modelId="{7E71743E-5C59-4539-AB9D-F272EA05F5C8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369640-021B-4DCC-B826-E4F3F5F8A12D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Для показаний «фибрилляция предсердий» и «лечение и профилактика рецидивов тромбозов глубоких вен», </a:t>
          </a:r>
          <a:r>
            <a:rPr lang="ru-RU" sz="1600" b="1" kern="1200" dirty="0"/>
            <a:t>используются разные дозировки Эликвиса</a:t>
          </a:r>
          <a:r>
            <a:rPr lang="ru-RU" sz="1600" b="1" kern="1200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sz="1600" b="1" kern="1200" dirty="0"/>
            <a:t> (апиксабан) и </a:t>
          </a:r>
          <a:r>
            <a:rPr lang="ru-RU" sz="1600" b="1" kern="1200" dirty="0" err="1"/>
            <a:t>ривароксабана</a:t>
          </a:r>
          <a:r>
            <a:rPr lang="ru-RU" sz="1600" b="1" kern="1200" dirty="0"/>
            <a:t> в зависимости от этапа лечения и сопутствующего заболевания </a:t>
          </a:r>
          <a:r>
            <a:rPr lang="ru-RU" sz="1600" kern="1200" dirty="0"/>
            <a:t>пациента (например, ХБП </a:t>
          </a:r>
          <a:r>
            <a:rPr lang="en-US" sz="1600" kern="1200" dirty="0"/>
            <a:t>III </a:t>
          </a:r>
          <a:r>
            <a:rPr lang="ru-RU" sz="1600" kern="1200" dirty="0"/>
            <a:t>стадии) </a:t>
          </a:r>
          <a:endParaRPr lang="en-US" sz="1600" kern="1200" dirty="0"/>
        </a:p>
      </dsp:txBody>
      <dsp:txXfrm>
        <a:off x="0" y="2175669"/>
        <a:ext cx="10515600" cy="1087834"/>
      </dsp:txXfrm>
    </dsp:sp>
    <dsp:sp modelId="{2602AA04-EBFE-4C09-97F5-FF6CB4BE7138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1C7A51-88C8-4596-B99C-4C42E65F95FA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Необоснованная замена</a:t>
          </a:r>
          <a:r>
            <a:rPr lang="ru-RU" sz="1700" kern="1200" dirty="0"/>
            <a:t> Эликвиса</a:t>
          </a:r>
          <a:r>
            <a:rPr lang="ru-RU" sz="1700" kern="1200" dirty="0">
              <a:latin typeface="Calibri" panose="020F0502020204030204" pitchFamily="34" charset="0"/>
              <a:cs typeface="Calibri" panose="020F0502020204030204" pitchFamily="34" charset="0"/>
            </a:rPr>
            <a:t>®</a:t>
          </a:r>
          <a:r>
            <a:rPr lang="ru-RU" sz="1700" kern="1200" dirty="0"/>
            <a:t>(</a:t>
          </a:r>
          <a:r>
            <a:rPr lang="ru-RU" sz="1700" kern="1200" dirty="0" err="1"/>
            <a:t>апиксабана</a:t>
          </a:r>
          <a:r>
            <a:rPr lang="ru-RU" sz="1700" kern="1200" dirty="0"/>
            <a:t>) на </a:t>
          </a:r>
          <a:r>
            <a:rPr lang="ru-RU" sz="1700" kern="1200" dirty="0" err="1"/>
            <a:t>ривароксабан</a:t>
          </a:r>
          <a:r>
            <a:rPr lang="ru-RU" sz="1700" kern="1200" dirty="0"/>
            <a:t> </a:t>
          </a:r>
          <a:r>
            <a:rPr lang="ru-RU" sz="1700" b="1" kern="1200" dirty="0"/>
            <a:t>может привести к таким серьезным нежелательным явлениям, </a:t>
          </a:r>
          <a:r>
            <a:rPr lang="ru-RU" sz="1700" b="0" kern="1200" dirty="0"/>
            <a:t>как</a:t>
          </a:r>
          <a:r>
            <a:rPr lang="ru-RU" sz="1700" b="1" kern="1200" dirty="0"/>
            <a:t> </a:t>
          </a:r>
          <a:r>
            <a:rPr lang="ru-RU" sz="1700" kern="1200" dirty="0"/>
            <a:t>кровотечения, включая желудочно-кишечные кровотечения, черепно-мозговые кровотечения и инсульт/СЭ.</a:t>
          </a:r>
          <a:endParaRPr lang="ru-RU" sz="1700" b="1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b="1" kern="1200" dirty="0"/>
        </a:p>
      </dsp:txBody>
      <dsp:txXfrm>
        <a:off x="0" y="3263503"/>
        <a:ext cx="10515600" cy="10878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7EFC8-BBD3-4D1A-B813-5C2862F0BD3E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688BA3-1EE5-4967-BEA1-0ECB348D8A7C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A7EDF9-9A14-460C-B25C-E2C4CCDBD1A5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Согласно действующему законодательству, сотрудник аптеки </a:t>
          </a:r>
          <a:r>
            <a:rPr lang="en-US" sz="2200" b="1" kern="1200"/>
            <a:t>не вправе заменять</a:t>
          </a:r>
          <a:r>
            <a:rPr lang="en-US" sz="2200" kern="1200"/>
            <a:t> один рецептурный препарат на другой с разными МНН</a:t>
          </a:r>
        </a:p>
      </dsp:txBody>
      <dsp:txXfrm>
        <a:off x="1507738" y="707092"/>
        <a:ext cx="9007861" cy="1305401"/>
      </dsp:txXfrm>
    </dsp:sp>
    <dsp:sp modelId="{55B21E53-153A-497F-8F0F-08D8A94884A6}">
      <dsp:nvSpPr>
        <dsp:cNvPr id="0" name=""/>
        <dsp:cNvSpPr/>
      </dsp:nvSpPr>
      <dsp:spPr>
        <a:xfrm>
          <a:off x="0" y="2338844"/>
          <a:ext cx="10515600" cy="13054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FEBDE-68F3-483D-8B0A-ECD2071431AB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6D89EA-CDE6-44B2-B5C3-5A3D84F99260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Продажа рецептурного </a:t>
          </a:r>
          <a:r>
            <a:rPr lang="en-US" sz="2200" b="1" kern="1200"/>
            <a:t>препарата должна производиться строго по МНН в соответствии с назначением врача</a:t>
          </a:r>
          <a:endParaRPr lang="en-US" sz="2200" kern="1200"/>
        </a:p>
      </dsp:txBody>
      <dsp:txXfrm>
        <a:off x="1507738" y="2338844"/>
        <a:ext cx="9007861" cy="13054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3D137-BF5E-4E64-B4F6-6D1DD77335D6}" type="datetimeFigureOut">
              <a:rPr lang="ru-RU" smtClean="0"/>
              <a:t>30.01.2025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0CBCA-9FDC-44F8-A67C-E8BB74739B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89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30CBCA-9FDC-44F8-A67C-E8BB74739B1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76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45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9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67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8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4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488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01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47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85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16569-6200-604B-90D0-BFCA4741CB42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C28AC-F247-B147-9623-4C4F508032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01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hyperlink" Target="https://grls.rosminzdrav.ru/GRLS.aspx?RegNumber=&amp;MnnR=&#1044;&#1072;&#1073;&#1080;&#1075;&#1072;&#1090;&#1088;&#1072;&#1085;&#1072;+&#1101;&#1090;&#1077;&#1082;&#1089;&#1080;&#1083;&#1072;&#1090;&amp;lf=&amp;TradeNmR=&amp;OwnerName=&amp;MnfOrg=&amp;MnfOrgCountry=&amp;isfs=0&amp;regtype=1%2c6&amp;pageSize=10&amp;order=Registered&amp;orderType=desc&amp;pageNum=1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hyperlink" Target="https://grls.rosminzdrav.ru/GRLS.aspx?RegNumber=&amp;MnnR=&#1056;&#1080;&#1074;&#1072;&#1088;&#1086;&#1082;&#1089;&#1072;&#1073;&#1072;&#1085;&amp;lf=&amp;TradeNmR=&amp;OwnerName=&amp;MnfOrg=&amp;MnfOrgCountry=&amp;isfs=0&amp;regtype=1%2c6&amp;pageSize=10&amp;order=Registered&amp;orderType=desc&amp;pageNum=1" TargetMode="Externa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grls.rosminzdrav.ru/GRLS.aspx?RegNumber=&amp;MnnR=%d0%90%d0%bf%d0%b8%d0%ba%d1%81%d0%b0%d0%b1%d0%b0%d0%bd&amp;lf=&amp;TradeNmR=&amp;OwnerName=&amp;MnfOrg=&amp;MnfOrgCountry=&amp;isfs=0&amp;regtype=1%2c6&amp;pageSize=10&amp;order=Registered&amp;orderType=desc&amp;pageNum=1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2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29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31.sv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edInfo.Russia@Pfizer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 t="-19206" r="23" b="19206"/>
          <a:stretch/>
        </p:blipFill>
        <p:spPr>
          <a:xfrm>
            <a:off x="-2853" y="4971011"/>
            <a:ext cx="12192000" cy="1895302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696638" y="395141"/>
            <a:ext cx="11678486" cy="76200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400" b="1" dirty="0">
              <a:solidFill>
                <a:srgbClr val="7E2954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77656-DEE8-0679-D77B-29776B712389}"/>
              </a:ext>
            </a:extLst>
          </p:cNvPr>
          <p:cNvSpPr txBox="1"/>
          <p:nvPr/>
        </p:nvSpPr>
        <p:spPr>
          <a:xfrm>
            <a:off x="532015" y="2128059"/>
            <a:ext cx="11247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A31247"/>
                </a:solidFill>
                <a:effectLst/>
                <a:latin typeface="Aptos ExtraBold" panose="020F0502020204030204" pitchFamily="34" charset="0"/>
                <a:ea typeface="Calibri" panose="020F0502020204030204" pitchFamily="34" charset="0"/>
              </a:rPr>
              <a:t>Применение препарата Эликвис</a:t>
            </a:r>
            <a:r>
              <a:rPr lang="ru-RU" sz="3600" b="1" dirty="0">
                <a:solidFill>
                  <a:srgbClr val="A3124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ru-RU" sz="3600" b="1" dirty="0">
                <a:solidFill>
                  <a:srgbClr val="A31247"/>
                </a:solidFill>
                <a:effectLst/>
                <a:latin typeface="Aptos ExtraBold" panose="020F0502020204030204" pitchFamily="34" charset="0"/>
                <a:ea typeface="Calibri" panose="020F0502020204030204" pitchFamily="34" charset="0"/>
              </a:rPr>
              <a:t> (апиксабан) </a:t>
            </a:r>
          </a:p>
        </p:txBody>
      </p:sp>
    </p:spTree>
    <p:extLst>
      <p:ext uri="{BB962C8B-B14F-4D97-AF65-F5344CB8AC3E}">
        <p14:creationId xmlns:p14="http://schemas.microsoft.com/office/powerpoint/2010/main" val="1871602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" y="0"/>
            <a:ext cx="12187238" cy="6858000"/>
          </a:xfrm>
          <a:prstGeom prst="rect">
            <a:avLst/>
          </a:prstGeom>
        </p:spPr>
      </p:pic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85178" y="177020"/>
            <a:ext cx="11678486" cy="762000"/>
          </a:xfrm>
          <a:prstGeom prst="rect">
            <a:avLst/>
          </a:prstGeom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ЭЛИКВИС</a:t>
            </a:r>
            <a:r>
              <a:rPr lang="ru-RU" sz="2400" b="1" baseline="300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sz="2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(АПИКСАБАН) </a:t>
            </a:r>
            <a:r>
              <a:rPr lang="en-US" sz="2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—</a:t>
            </a:r>
            <a:r>
              <a:rPr lang="ru-RU" sz="2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ОАК №1 В МИРЕ</a:t>
            </a:r>
          </a:p>
          <a:p>
            <a:pPr algn="l"/>
            <a:r>
              <a:rPr lang="ru-RU" sz="24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ПО КОЛИЧЕСТВУ ДНЕЙ ЛЕЧЕНИЯ* ПО ПОКАЗАНИЯМ НФП И ВТЭ**</a:t>
            </a:r>
          </a:p>
        </p:txBody>
      </p:sp>
      <p:sp>
        <p:nvSpPr>
          <p:cNvPr id="8" name="Прямоугольник 44">
            <a:extLst>
              <a:ext uri="{FF2B5EF4-FFF2-40B4-BE49-F238E27FC236}">
                <a16:creationId xmlns:a16="http://schemas.microsoft.com/office/drawing/2014/main" id="{B9811B6E-E8BC-4A8D-9084-ABC54ADC508B}"/>
              </a:ext>
            </a:extLst>
          </p:cNvPr>
          <p:cNvSpPr/>
          <p:nvPr/>
        </p:nvSpPr>
        <p:spPr>
          <a:xfrm>
            <a:off x="140378" y="5956660"/>
            <a:ext cx="12025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* Дни лечения рассчитаны на основе данных аналитической платформы IQVIA MIDAS по реализации препаратов за 6 месяцев, III квартал 2021 года. Стандартные единицы рассчитаны по рекомендованной суточной дозе ПОАК [апиксабан 2 р/</a:t>
            </a:r>
            <a:r>
              <a:rPr lang="ru-RU" sz="800" b="0" i="0" u="none" strike="noStrike" baseline="0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сут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, дабигатран 2 р/</a:t>
            </a:r>
            <a:r>
              <a:rPr lang="ru-RU" sz="800" b="0" i="0" u="none" strike="noStrike" baseline="0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сут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, </a:t>
            </a:r>
            <a:r>
              <a:rPr lang="ru-RU" sz="800" b="0" i="0" u="none" strike="noStrike" baseline="0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эдоксабан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 1 р/</a:t>
            </a:r>
            <a:r>
              <a:rPr lang="ru-RU" sz="800" b="0" i="0" u="none" strike="noStrike" baseline="0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сут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, </a:t>
            </a:r>
            <a:r>
              <a:rPr lang="ru-RU" sz="800" b="0" i="0" u="none" strike="noStrike" baseline="0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ривароксабан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 1 р/</a:t>
            </a:r>
            <a:r>
              <a:rPr lang="ru-RU" sz="800" b="0" i="0" u="none" strike="noStrike" baseline="0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сут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]. Дни назначенного лечения АВК основаны на стандартных единицах, рассчитанных на основе средней суточной дозы IQVIA MIDAS</a:t>
            </a:r>
            <a:r>
              <a:rPr lang="ru-RU" sz="800" b="0" i="0" u="none" strike="noStrike" baseline="3000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1-3</a:t>
            </a:r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. </a:t>
            </a:r>
          </a:p>
          <a:p>
            <a:r>
              <a:rPr lang="ru-RU" sz="800" b="0" i="0" u="none" strike="noStrike" baseline="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** Показания учитывались при масштабировании объема стандартных единиц на основе данных медицинского аудита IQVIA и соответствующих кодов ВОЗ МКБ-10</a:t>
            </a:r>
            <a:r>
              <a:rPr lang="ru-RU" sz="800" b="0" i="0" u="none" strike="noStrike" baseline="30000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1-3</a:t>
            </a:r>
            <a:endParaRPr lang="ru-RU" sz="800" baseline="30000" dirty="0">
              <a:solidFill>
                <a:srgbClr val="7E2954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66EDE6-5ED6-47C9-AD10-387735ABBD19}"/>
              </a:ext>
            </a:extLst>
          </p:cNvPr>
          <p:cNvSpPr txBox="1"/>
          <p:nvPr/>
        </p:nvSpPr>
        <p:spPr>
          <a:xfrm>
            <a:off x="140378" y="5516692"/>
            <a:ext cx="5221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Препарат отпускается по рецепту</a:t>
            </a:r>
            <a:r>
              <a:rPr lang="en-US" sz="24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.</a:t>
            </a:r>
            <a:endParaRPr lang="ru-RU" sz="2400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46CB2A-D001-4662-9C51-DA9D5D67D460}"/>
              </a:ext>
            </a:extLst>
          </p:cNvPr>
          <p:cNvSpPr txBox="1"/>
          <p:nvPr/>
        </p:nvSpPr>
        <p:spPr>
          <a:xfrm>
            <a:off x="140378" y="6384761"/>
            <a:ext cx="1144927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800" b="0" i="0" u="none" strike="noStrike" baseline="0">
                <a:solidFill>
                  <a:srgbClr val="000000"/>
                </a:solidFill>
                <a:latin typeface="+mn-lt"/>
              </a:defRPr>
            </a:lvl1pPr>
          </a:lstStyle>
          <a:p>
            <a:r>
              <a:rPr lang="ru-RU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1. </a:t>
            </a:r>
            <a:r>
              <a:rPr lang="en-US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IQVIA</a:t>
            </a:r>
            <a:r>
              <a:rPr lang="ru-RU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MIDAS Sales Data Q3’21 Sell-In/Sell-Out data. </a:t>
            </a:r>
            <a:endParaRPr lang="ru-RU" dirty="0">
              <a:solidFill>
                <a:srgbClr val="7E2954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ru-RU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2</a:t>
            </a:r>
            <a:r>
              <a:rPr lang="en-US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. IQVIA MIDAS Summary and Detailed Medical Data Q3’21. </a:t>
            </a:r>
            <a:endParaRPr lang="ru-RU" dirty="0">
              <a:solidFill>
                <a:srgbClr val="7E2954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ru-RU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3</a:t>
            </a:r>
            <a:r>
              <a:rPr lang="en-US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. NOAC recommended administration within 24-hour period [apixaban BID, dabigatran BID, </a:t>
            </a:r>
            <a:r>
              <a:rPr lang="en-US" dirty="0" err="1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edoxaban</a:t>
            </a:r>
            <a:r>
              <a:rPr lang="en-US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 QD, rivaroxaban QD]</a:t>
            </a:r>
            <a:endParaRPr lang="ru-RU" dirty="0">
              <a:solidFill>
                <a:srgbClr val="7E2954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41" y="2417522"/>
            <a:ext cx="1006456" cy="9842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103" y="869560"/>
            <a:ext cx="1143000" cy="1778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8" y="3500768"/>
            <a:ext cx="1339051" cy="1370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129" y="1925638"/>
            <a:ext cx="887295" cy="86814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4236">
            <a:off x="9341996" y="1359263"/>
            <a:ext cx="614750" cy="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44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785" y="1823796"/>
            <a:ext cx="7926874" cy="50342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40" y="3049977"/>
            <a:ext cx="6041351" cy="3469695"/>
          </a:xfrm>
          <a:prstGeom prst="rect">
            <a:avLst/>
          </a:prstGeom>
        </p:spPr>
      </p:pic>
      <p:sp>
        <p:nvSpPr>
          <p:cNvPr id="21" name="Подзаголовок 2">
            <a:extLst>
              <a:ext uri="{FF2B5EF4-FFF2-40B4-BE49-F238E27FC236}">
                <a16:creationId xmlns:a16="http://schemas.microsoft.com/office/drawing/2014/main" id="{8B5BCAE1-F5E0-41EB-8686-72F38B911EEC}"/>
              </a:ext>
            </a:extLst>
          </p:cNvPr>
          <p:cNvSpPr txBox="1">
            <a:spLocks/>
          </p:cNvSpPr>
          <p:nvPr/>
        </p:nvSpPr>
        <p:spPr>
          <a:xfrm>
            <a:off x="696638" y="1006421"/>
            <a:ext cx="11678487" cy="2054309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80000"/>
              <a:buFont typeface="ZapfChancery"/>
              <a:defRPr lang="en-US" sz="2000" b="1" kern="1200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285750" indent="-285750" algn="l" rtl="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 lang="en-US" kern="1200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577850" indent="-176213" algn="l" rtl="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lang="en-US" sz="1600" kern="1200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858838" indent="-176213" algn="l" rtl="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lang="en-US" sz="1400" kern="1200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39825" indent="-176213" algn="l" rtl="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lang="en-US" sz="1400" kern="1200" dirty="0">
                <a:solidFill>
                  <a:schemeClr val="tx2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Торговое название: 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Эликвис</a:t>
            </a:r>
            <a:r>
              <a:rPr lang="ru-RU" altLang="ru-RU" sz="3200" b="0" baseline="100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</a:p>
          <a:p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МНН: 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апиксабан</a:t>
            </a:r>
          </a:p>
          <a:p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Класс: 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прямой пероральный антикоагулянт</a:t>
            </a:r>
            <a:r>
              <a:rPr lang="en-US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 (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ПОАК) – ингибитор </a:t>
            </a:r>
            <a:r>
              <a:rPr lang="ru-RU" altLang="ru-RU" sz="1800" b="0" dirty="0" err="1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Xa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-фактора свертывания крови</a:t>
            </a:r>
          </a:p>
          <a:p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Лекарственная форма: 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таблетки, покрытые пленочной оболочкой</a:t>
            </a:r>
          </a:p>
          <a:p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Состав: 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одна таблетка содержит 2,5 мг или 5 мг апиксабана</a:t>
            </a:r>
          </a:p>
          <a:p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Срок годности: </a:t>
            </a:r>
            <a:r>
              <a:rPr lang="ru-RU" altLang="ru-RU" sz="1800" b="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3 года</a:t>
            </a:r>
          </a:p>
        </p:txBody>
      </p:sp>
      <p:sp>
        <p:nvSpPr>
          <p:cNvPr id="2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696638" y="395141"/>
            <a:ext cx="11678486" cy="76200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  <a:t>ХАРАКТЕРИСТИКИ ПРЕПАРАТА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76358"/>
            <a:ext cx="12192000" cy="1895302"/>
          </a:xfrm>
          <a:prstGeom prst="rect">
            <a:avLst/>
          </a:prstGeom>
        </p:spPr>
      </p:pic>
      <p:sp>
        <p:nvSpPr>
          <p:cNvPr id="24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83" y="6512682"/>
            <a:ext cx="702769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bg1"/>
                </a:solidFill>
                <a:cs typeface="Calibri" panose="020F0502020204030204" pitchFamily="34" charset="0"/>
              </a:rPr>
              <a:t>Инструкция по применению лекарственного препарата для медицинского применения </a:t>
            </a:r>
            <a:r>
              <a:rPr lang="ru-RU" altLang="ru-RU" sz="800" dirty="0" err="1">
                <a:solidFill>
                  <a:schemeClr val="bg1"/>
                </a:solidFill>
                <a:cs typeface="Calibri" panose="020F0502020204030204" pitchFamily="34" charset="0"/>
              </a:rPr>
              <a:t>Эликвис</a:t>
            </a:r>
            <a:r>
              <a:rPr lang="ru-RU" altLang="ru-RU" sz="800" dirty="0">
                <a:solidFill>
                  <a:schemeClr val="bg1"/>
                </a:solidFill>
                <a:cs typeface="Calibri" panose="020F05020202040302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957710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Рисунок 8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381" cy="6858000"/>
          </a:xfrm>
          <a:prstGeom prst="rect">
            <a:avLst/>
          </a:prstGeom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-8540" y="1637731"/>
            <a:ext cx="3097074" cy="5220269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Прямоугольник с двумя скругленными соседними углами 69"/>
          <p:cNvSpPr/>
          <p:nvPr/>
        </p:nvSpPr>
        <p:spPr>
          <a:xfrm>
            <a:off x="3081237" y="1637731"/>
            <a:ext cx="6071447" cy="5220269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2" name="Прямоугольник с двумя скругленными соседними углами 71"/>
          <p:cNvSpPr/>
          <p:nvPr/>
        </p:nvSpPr>
        <p:spPr>
          <a:xfrm>
            <a:off x="9152685" y="1637731"/>
            <a:ext cx="3035109" cy="5220269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638ACB-AC62-4496-9E5E-1A735ACF5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462" y="459583"/>
            <a:ext cx="9843987" cy="821083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ПОКАЗАНИЯ К ПРИМЕНЕНИЮ ПРЕПАРАТА ЭЛИКВИС</a:t>
            </a:r>
            <a:r>
              <a:rPr lang="ru-RU" altLang="ru-RU" sz="2800" baseline="300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altLang="ru-RU" sz="28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 </a:t>
            </a:r>
            <a:endParaRPr lang="ru-RU" altLang="ru-RU" sz="2000" baseline="30000" dirty="0">
              <a:solidFill>
                <a:schemeClr val="bg1"/>
              </a:solidFill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84E904-453D-495A-89CF-001B4CABB98C}"/>
              </a:ext>
            </a:extLst>
          </p:cNvPr>
          <p:cNvSpPr txBox="1"/>
          <p:nvPr/>
        </p:nvSpPr>
        <p:spPr>
          <a:xfrm>
            <a:off x="9419593" y="1887916"/>
            <a:ext cx="25904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Профилактика </a:t>
            </a:r>
            <a:r>
              <a:rPr lang="ru-RU" sz="1800" b="1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венозной тромбоэмболии </a:t>
            </a:r>
            <a:endParaRPr lang="en-US" sz="1800" b="1" dirty="0">
              <a:solidFill>
                <a:schemeClr val="tx1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у пациентов </a:t>
            </a:r>
            <a:endParaRPr lang="en-US" sz="1800" dirty="0">
              <a:solidFill>
                <a:schemeClr val="tx1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Avenir Next" charset="0"/>
                <a:ea typeface="Avenir Next" charset="0"/>
                <a:cs typeface="Avenir Next" charset="0"/>
              </a:rPr>
              <a:t>после планового эндопротезирования тазобедренного или коленного сустава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ACEF921-C9E6-4877-8123-F59118DB2A40}"/>
              </a:ext>
            </a:extLst>
          </p:cNvPr>
          <p:cNvSpPr txBox="1"/>
          <p:nvPr/>
        </p:nvSpPr>
        <p:spPr>
          <a:xfrm>
            <a:off x="3340529" y="1887916"/>
            <a:ext cx="5533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venir Next" charset="0"/>
                <a:ea typeface="Avenir Next" charset="0"/>
                <a:cs typeface="Avenir Next" charset="0"/>
              </a:rPr>
              <a:t>Лечение и профилактика рецидивов ТГВ и ТЭЛА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DB7EBAD-8E22-48B9-97A3-EEFE1B6D26F1}"/>
              </a:ext>
            </a:extLst>
          </p:cNvPr>
          <p:cNvSpPr txBox="1"/>
          <p:nvPr/>
        </p:nvSpPr>
        <p:spPr>
          <a:xfrm>
            <a:off x="296572" y="1887916"/>
            <a:ext cx="2573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Avenir Next" charset="0"/>
                <a:ea typeface="Avenir Next" charset="0"/>
                <a:cs typeface="Avenir Next" charset="0"/>
              </a:rPr>
              <a:t>Профилактика </a:t>
            </a:r>
            <a:r>
              <a:rPr lang="ru-RU" sz="1800" b="1" dirty="0">
                <a:latin typeface="Avenir Next" charset="0"/>
                <a:ea typeface="Avenir Next" charset="0"/>
                <a:cs typeface="Avenir Next" charset="0"/>
              </a:rPr>
              <a:t>инсульта</a:t>
            </a:r>
            <a:r>
              <a:rPr lang="ru-RU" sz="1800" dirty="0">
                <a:latin typeface="Avenir Next" charset="0"/>
                <a:ea typeface="Avenir Next" charset="0"/>
                <a:cs typeface="Avenir Next" charset="0"/>
              </a:rPr>
              <a:t> </a:t>
            </a:r>
            <a:br>
              <a:rPr lang="ru-RU" sz="1800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ru-RU" sz="1800" dirty="0">
                <a:latin typeface="Avenir Next" charset="0"/>
                <a:ea typeface="Avenir Next" charset="0"/>
                <a:cs typeface="Avenir Next" charset="0"/>
              </a:rPr>
              <a:t>и </a:t>
            </a:r>
            <a:r>
              <a:rPr lang="ru-RU" sz="1800" b="1" dirty="0">
                <a:latin typeface="Avenir Next" charset="0"/>
                <a:ea typeface="Avenir Next" charset="0"/>
                <a:cs typeface="Avenir Next" charset="0"/>
              </a:rPr>
              <a:t>системной тромбоэмболии </a:t>
            </a:r>
            <a:br>
              <a:rPr lang="ru-RU" sz="1800" b="1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ru-RU" sz="1800" dirty="0">
                <a:latin typeface="Avenir Next" charset="0"/>
                <a:ea typeface="Avenir Next" charset="0"/>
                <a:cs typeface="Avenir Next" charset="0"/>
              </a:rPr>
              <a:t>у взрослых пациентов с неклапанной фибрилляцией предсердий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94" y="4196240"/>
            <a:ext cx="2039337" cy="17404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94" y="4260015"/>
            <a:ext cx="961872" cy="13947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258" y="4322485"/>
            <a:ext cx="967674" cy="142305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14" y="2668725"/>
            <a:ext cx="2298517" cy="2284643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542" y="4524523"/>
            <a:ext cx="1597642" cy="1294882"/>
          </a:xfrm>
          <a:prstGeom prst="rect">
            <a:avLst/>
          </a:prstGeom>
        </p:spPr>
      </p:pic>
      <p:sp>
        <p:nvSpPr>
          <p:cNvPr id="83" name="Rectangle 5">
            <a:extLst>
              <a:ext uri="{FF2B5EF4-FFF2-40B4-BE49-F238E27FC236}">
                <a16:creationId xmlns:a16="http://schemas.microsoft.com/office/drawing/2014/main" id="{1E638ACB-AC62-4496-9E5E-1A735ACF5D93}"/>
              </a:ext>
            </a:extLst>
          </p:cNvPr>
          <p:cNvSpPr txBox="1">
            <a:spLocks/>
          </p:cNvSpPr>
          <p:nvPr/>
        </p:nvSpPr>
        <p:spPr>
          <a:xfrm>
            <a:off x="4517725" y="3955054"/>
            <a:ext cx="448221" cy="821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dirty="0">
                <a:solidFill>
                  <a:srgbClr val="A31247"/>
                </a:solidFill>
                <a:latin typeface="Avenir Next Medium" charset="0"/>
                <a:ea typeface="Avenir Next Medium" charset="0"/>
                <a:cs typeface="Avenir Next Medium" charset="0"/>
              </a:rPr>
              <a:t>+</a:t>
            </a:r>
            <a:endParaRPr lang="ru-RU" altLang="ru-RU" sz="2000" baseline="30000" dirty="0">
              <a:solidFill>
                <a:srgbClr val="A31247"/>
              </a:solidFill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531" y="2668725"/>
            <a:ext cx="2298517" cy="2284643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59" y="4524523"/>
            <a:ext cx="1597642" cy="1294882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</p:pic>
      <p:sp>
        <p:nvSpPr>
          <p:cNvPr id="87" name="Rectangle 5">
            <a:extLst>
              <a:ext uri="{FF2B5EF4-FFF2-40B4-BE49-F238E27FC236}">
                <a16:creationId xmlns:a16="http://schemas.microsoft.com/office/drawing/2014/main" id="{1E638ACB-AC62-4496-9E5E-1A735ACF5D93}"/>
              </a:ext>
            </a:extLst>
          </p:cNvPr>
          <p:cNvSpPr txBox="1">
            <a:spLocks/>
          </p:cNvSpPr>
          <p:nvPr/>
        </p:nvSpPr>
        <p:spPr>
          <a:xfrm>
            <a:off x="7390242" y="3955054"/>
            <a:ext cx="448221" cy="821083"/>
          </a:xfrm>
          <a:prstGeom prst="rect">
            <a:avLst/>
          </a:prstGeom>
          <a:effectLst>
            <a:reflection endPos="0" dist="50800" dir="5400000" sy="-100000" algn="bl" rotWithShape="0"/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dirty="0">
                <a:solidFill>
                  <a:srgbClr val="A31247"/>
                </a:solidFill>
                <a:latin typeface="Avenir Next Medium" charset="0"/>
                <a:ea typeface="Avenir Next Medium" charset="0"/>
                <a:cs typeface="Avenir Next Medium" charset="0"/>
              </a:rPr>
              <a:t>+</a:t>
            </a:r>
            <a:endParaRPr lang="ru-RU" altLang="ru-RU" sz="2000" baseline="30000" dirty="0">
              <a:solidFill>
                <a:srgbClr val="A31247"/>
              </a:solidFill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57373"/>
            <a:ext cx="12192000" cy="1895302"/>
          </a:xfrm>
          <a:prstGeom prst="rect">
            <a:avLst/>
          </a:prstGeom>
        </p:spPr>
      </p:pic>
      <p:sp>
        <p:nvSpPr>
          <p:cNvPr id="39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83" y="6509159"/>
            <a:ext cx="702769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1000" dirty="0">
                <a:solidFill>
                  <a:schemeClr val="bg1"/>
                </a:solidFill>
              </a:rPr>
              <a:t> Инструкция по применению лекарственного препарата для медицинского применения ЭЛИКВИС®</a:t>
            </a:r>
          </a:p>
        </p:txBody>
      </p:sp>
    </p:spTree>
    <p:extLst>
      <p:ext uri="{BB962C8B-B14F-4D97-AF65-F5344CB8AC3E}">
        <p14:creationId xmlns:p14="http://schemas.microsoft.com/office/powerpoint/2010/main" val="757064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553"/>
          </a:xfrm>
          <a:prstGeom prst="rect">
            <a:avLst/>
          </a:prstGeom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421" y="239674"/>
            <a:ext cx="12142978" cy="935038"/>
          </a:xfrm>
          <a:noFill/>
        </p:spPr>
        <p:txBody>
          <a:bodyPr anchor="t">
            <a:normAutofit fontScale="90000"/>
          </a:bodyPr>
          <a:lstStyle/>
          <a:p>
            <a:pPr algn="ctr"/>
            <a:r>
              <a:rPr lang="ru-RU" altLang="ru-RU" sz="2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ЭЛИКВИС</a:t>
            </a:r>
            <a:r>
              <a:rPr lang="ru-RU" altLang="ru-RU" sz="2700" b="1" baseline="300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altLang="ru-RU" sz="2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altLang="ru-RU" sz="2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— </a:t>
            </a:r>
            <a:r>
              <a:rPr lang="ru-RU" altLang="ru-RU" sz="2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ЕДИНСТВЕННЫЙ ПОАК, ПОКАЗАВШИЙ </a:t>
            </a:r>
            <a:br>
              <a:rPr lang="en-US" altLang="ru-RU" sz="2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</a:br>
            <a:r>
              <a:rPr lang="ru-RU" altLang="ru-RU" sz="2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ПРЕВОСХОДСТВО НАД ВАРФАРИНОМ </a:t>
            </a:r>
            <a:br>
              <a:rPr lang="en-US" altLang="ru-RU" sz="2400" b="1" dirty="0">
                <a:solidFill>
                  <a:srgbClr val="7E2954"/>
                </a:solidFill>
                <a:latin typeface="Avenir Next" charset="0"/>
                <a:ea typeface="Avenir Next" charset="0"/>
                <a:cs typeface="Avenir Next" charset="0"/>
              </a:rPr>
            </a:br>
            <a:r>
              <a:rPr lang="ru-RU" altLang="ru-RU" sz="200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у пациентов с неклапанной фибрилляцией предсердий по трем показателям: </a:t>
            </a:r>
            <a:endParaRPr lang="ru-RU" altLang="ru-RU" sz="2000" baseline="3000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5" r="7589" b="14228"/>
          <a:stretch/>
        </p:blipFill>
        <p:spPr>
          <a:xfrm rot="5400000">
            <a:off x="3956660" y="-1602672"/>
            <a:ext cx="4278678" cy="1219200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8FFC00B-4C69-4C25-BD47-8BB2D80F1A52}"/>
              </a:ext>
            </a:extLst>
          </p:cNvPr>
          <p:cNvSpPr txBox="1"/>
          <p:nvPr/>
        </p:nvSpPr>
        <p:spPr>
          <a:xfrm>
            <a:off x="1012603" y="1415048"/>
            <a:ext cx="2808287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21%</a:t>
            </a:r>
            <a:endParaRPr lang="ru-RU" sz="60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E8B0D56-E54B-4F43-A19C-EA51A56271D6}"/>
              </a:ext>
            </a:extLst>
          </p:cNvPr>
          <p:cNvSpPr txBox="1"/>
          <p:nvPr/>
        </p:nvSpPr>
        <p:spPr>
          <a:xfrm>
            <a:off x="7993349" y="1415048"/>
            <a:ext cx="2806700" cy="1014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11%</a:t>
            </a:r>
            <a:endParaRPr lang="ru-RU" sz="60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46B65F-A2E4-4026-AB4B-5715BFB2E532}"/>
              </a:ext>
            </a:extLst>
          </p:cNvPr>
          <p:cNvSpPr txBox="1"/>
          <p:nvPr/>
        </p:nvSpPr>
        <p:spPr>
          <a:xfrm>
            <a:off x="4449784" y="1415048"/>
            <a:ext cx="28067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31%</a:t>
            </a:r>
            <a:endParaRPr lang="ru-RU" sz="60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5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05255" y="2353989"/>
            <a:ext cx="2271975" cy="530557"/>
          </a:xfrm>
          <a:noFill/>
        </p:spPr>
        <p:txBody>
          <a:bodyPr anchor="t">
            <a:normAutofit/>
          </a:bodyPr>
          <a:lstStyle/>
          <a:p>
            <a:r>
              <a:rPr lang="ru-RU" altLang="ru-RU" sz="22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инсульты</a:t>
            </a:r>
            <a:endParaRPr lang="ru-RU" altLang="ru-RU" sz="2400" baseline="3000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6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84509" y="2353989"/>
            <a:ext cx="2271975" cy="530557"/>
          </a:xfrm>
          <a:noFill/>
        </p:spPr>
        <p:txBody>
          <a:bodyPr anchor="t">
            <a:normAutofit/>
          </a:bodyPr>
          <a:lstStyle/>
          <a:p>
            <a:r>
              <a:rPr lang="ru-RU" altLang="ru-RU" sz="22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кровотечения</a:t>
            </a:r>
            <a:endParaRPr lang="ru-RU" altLang="ru-RU" sz="2400" baseline="3000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7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613712" y="2353989"/>
            <a:ext cx="3609709" cy="530557"/>
          </a:xfrm>
          <a:noFill/>
        </p:spPr>
        <p:txBody>
          <a:bodyPr anchor="t">
            <a:normAutofit/>
          </a:bodyPr>
          <a:lstStyle/>
          <a:p>
            <a:r>
              <a:rPr lang="ru-RU" altLang="ru-RU" sz="22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общая смертность</a:t>
            </a:r>
            <a:endParaRPr lang="ru-RU" altLang="ru-RU" sz="2400" baseline="3000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937380" y="1639671"/>
            <a:ext cx="499207" cy="530557"/>
          </a:xfrm>
          <a:prstGeom prst="downArrow">
            <a:avLst/>
          </a:prstGeom>
          <a:solidFill>
            <a:srgbClr val="FD6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4356567" y="1639671"/>
            <a:ext cx="499207" cy="530557"/>
          </a:xfrm>
          <a:prstGeom prst="downArrow">
            <a:avLst/>
          </a:prstGeom>
          <a:solidFill>
            <a:srgbClr val="FD6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низ 49"/>
          <p:cNvSpPr/>
          <p:nvPr/>
        </p:nvSpPr>
        <p:spPr>
          <a:xfrm>
            <a:off x="7945154" y="1639671"/>
            <a:ext cx="499207" cy="530557"/>
          </a:xfrm>
          <a:prstGeom prst="downArrow">
            <a:avLst/>
          </a:prstGeom>
          <a:solidFill>
            <a:srgbClr val="FD6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76358"/>
            <a:ext cx="12192000" cy="1895302"/>
          </a:xfrm>
          <a:prstGeom prst="rect">
            <a:avLst/>
          </a:prstGeom>
        </p:spPr>
      </p:pic>
      <p:sp>
        <p:nvSpPr>
          <p:cNvPr id="12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671" y="6541665"/>
            <a:ext cx="702769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da-DK" altLang="ru-RU" sz="800" dirty="0">
                <a:solidFill>
                  <a:schemeClr val="bg1"/>
                </a:solidFill>
              </a:rPr>
              <a:t>Granger CB et al. N Engl J Med. 2011;365:981-992.</a:t>
            </a:r>
          </a:p>
        </p:txBody>
      </p:sp>
    </p:spTree>
    <p:extLst>
      <p:ext uri="{BB962C8B-B14F-4D97-AF65-F5344CB8AC3E}">
        <p14:creationId xmlns:p14="http://schemas.microsoft.com/office/powerpoint/2010/main" val="1399546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Рисунок 6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" y="3407"/>
            <a:ext cx="12172740" cy="6858000"/>
          </a:xfrm>
          <a:prstGeom prst="rect">
            <a:avLst/>
          </a:prstGeom>
        </p:spPr>
      </p:pic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-7838" y="1169996"/>
            <a:ext cx="12181857" cy="5684099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824621" y="1481902"/>
            <a:ext cx="3769571" cy="37318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Низкая почечная экскреция </a:t>
            </a:r>
            <a:r>
              <a:rPr lang="ru-RU" sz="1600" b="1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27%</a:t>
            </a:r>
          </a:p>
        </p:txBody>
      </p:sp>
      <p:sp>
        <p:nvSpPr>
          <p:cNvPr id="43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712678" y="1365987"/>
            <a:ext cx="6879100" cy="6050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Возможность использования  при нарушениях функции почек легкой, умеренной и тяжелой степени</a:t>
            </a:r>
          </a:p>
        </p:txBody>
      </p:sp>
      <p:sp>
        <p:nvSpPr>
          <p:cNvPr id="44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712678" y="2127342"/>
            <a:ext cx="6879100" cy="6050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Стабильная концентрация в крови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умеренная постоянная </a:t>
            </a:r>
            <a:r>
              <a:rPr lang="ru-RU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гипокоагуляция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712678" y="2925770"/>
            <a:ext cx="6879100" cy="6050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Превосходящая эффективность при сопоставимой безопасности 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 неклапанной фибрилляции предсердий (НФП)</a:t>
            </a:r>
          </a:p>
        </p:txBody>
      </p:sp>
      <p:sp>
        <p:nvSpPr>
          <p:cNvPr id="4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712678" y="3743841"/>
            <a:ext cx="6879100" cy="6050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Полная терапевтическая доза 5 мг 2 раза в день подходит большинству пациентов с НФП</a:t>
            </a:r>
            <a:r>
              <a:rPr lang="ru-RU" sz="18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endParaRPr lang="en-US" sz="1800" baseline="30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7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712678" y="4404961"/>
            <a:ext cx="6879100" cy="6050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увеличивает риск желудочно-кишечного кровотечения (ЖКК) при применении в полной дозе</a:t>
            </a:r>
            <a:r>
              <a:rPr lang="en-US" sz="18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5</a:t>
            </a:r>
            <a:endParaRPr lang="en-US" sz="18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8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712678" y="5185965"/>
            <a:ext cx="6879100" cy="6050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требуется регулярных визитов в лабораторию для сдачи крови </a:t>
            </a:r>
          </a:p>
        </p:txBody>
      </p:sp>
      <p:sp>
        <p:nvSpPr>
          <p:cNvPr id="50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824621" y="5185965"/>
            <a:ext cx="3769571" cy="501077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Не требует </a:t>
            </a:r>
            <a: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контроля МНО</a:t>
            </a:r>
          </a:p>
        </p:txBody>
      </p:sp>
      <p:sp>
        <p:nvSpPr>
          <p:cNvPr id="51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824621" y="2165248"/>
            <a:ext cx="2436760" cy="440472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b="1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Двукратный</a:t>
            </a:r>
            <a: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 прием</a:t>
            </a:r>
          </a:p>
        </p:txBody>
      </p:sp>
      <p:sp>
        <p:nvSpPr>
          <p:cNvPr id="52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824621" y="2851901"/>
            <a:ext cx="3769571" cy="863791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Преимущество </a:t>
            </a:r>
            <a:b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</a:br>
            <a: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над ацетилсалициловой кислотой (АСК)</a:t>
            </a:r>
          </a:p>
        </p:txBody>
      </p:sp>
      <p:sp>
        <p:nvSpPr>
          <p:cNvPr id="54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824621" y="3834979"/>
            <a:ext cx="3802803" cy="49097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1600" dirty="0" err="1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Эликвис</a:t>
            </a:r>
            <a:r>
              <a:rPr lang="ru-RU" altLang="ru-RU" sz="1800" baseline="300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sz="1600" dirty="0">
                <a:solidFill>
                  <a:srgbClr val="7E2954"/>
                </a:solidFill>
                <a:latin typeface="Avenir Next Medium" charset="0"/>
                <a:ea typeface="Avenir Next Medium" charset="0"/>
                <a:cs typeface="Avenir Next Medium" charset="0"/>
              </a:rPr>
              <a:t> в полной дозе </a:t>
            </a:r>
            <a:r>
              <a:rPr lang="ru-RU" sz="16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подходит большинству пациентов с ФП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6224"/>
            <a:ext cx="12192000" cy="13238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7862"/>
            <a:ext cx="12192000" cy="13238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6272"/>
            <a:ext cx="12192000" cy="13238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7010"/>
            <a:ext cx="12192000" cy="13238"/>
          </a:xfrm>
          <a:prstGeom prst="rect">
            <a:avLst/>
          </a:prstGeom>
        </p:spPr>
      </p:pic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34956" y="247060"/>
            <a:ext cx="11509325" cy="1084829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ЭЛИКВИС</a:t>
            </a:r>
            <a:r>
              <a:rPr lang="ru-RU" altLang="ru-RU" sz="2400" baseline="300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alt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 ДЕМОНСТРИРУЕТ </a:t>
            </a:r>
            <a:br>
              <a:rPr lang="en-US" alt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</a:br>
            <a:r>
              <a:rPr lang="ru-RU" altLang="ru-RU" sz="24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ОПТИМАЛЬНЫЙ </a:t>
            </a:r>
            <a:r>
              <a:rPr lang="en-US" altLang="ru-RU" sz="24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 </a:t>
            </a:r>
            <a:r>
              <a:rPr lang="ru-RU" altLang="ru-RU" sz="24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ПРОФИЛЬ</a:t>
            </a:r>
            <a:r>
              <a:rPr lang="en-US" altLang="ru-RU" sz="24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 </a:t>
            </a:r>
            <a:r>
              <a:rPr lang="ru-RU" altLang="ru-RU" sz="24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БЕЗОПАСНОСТИ</a:t>
            </a:r>
            <a:r>
              <a:rPr lang="ru-RU" altLang="ru-RU" sz="2400" baseline="30000" dirty="0">
                <a:solidFill>
                  <a:srgbClr val="FD6C40"/>
                </a:solidFill>
                <a:latin typeface="Avenir Next Medium" charset="0"/>
                <a:ea typeface="Avenir Next Medium" charset="0"/>
                <a:cs typeface="Avenir Next Medium" charset="0"/>
              </a:rPr>
              <a:t>1,2,3,4 </a:t>
            </a:r>
            <a:endParaRPr lang="ru-RU" sz="2400" dirty="0">
              <a:solidFill>
                <a:srgbClr val="FD6C40"/>
              </a:solidFill>
              <a:latin typeface="Avenir Next Medium" charset="0"/>
              <a:ea typeface="Avenir Next Medium" charset="0"/>
              <a:cs typeface="Avenir Next Medium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4508938" y="1169996"/>
            <a:ext cx="0" cy="5662246"/>
          </a:xfrm>
          <a:prstGeom prst="line">
            <a:avLst/>
          </a:prstGeom>
          <a:ln>
            <a:solidFill>
              <a:srgbClr val="7E29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4508938" y="4360357"/>
            <a:ext cx="7683062" cy="0"/>
          </a:xfrm>
          <a:prstGeom prst="line">
            <a:avLst/>
          </a:prstGeom>
          <a:ln>
            <a:solidFill>
              <a:srgbClr val="7E29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76358"/>
            <a:ext cx="12192000" cy="1895302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66" y="6364465"/>
            <a:ext cx="80832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bg1"/>
                </a:solidFill>
              </a:rPr>
              <a:t>1. Инструкция по применению лекарственного препарата для медицинского применения ЭЛИКВИС®.</a:t>
            </a:r>
            <a:r>
              <a:rPr lang="en-US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2. </a:t>
            </a:r>
            <a:r>
              <a:rPr lang="nl-NL" altLang="ru-RU" sz="800" dirty="0" err="1">
                <a:solidFill>
                  <a:schemeClr val="bg1"/>
                </a:solidFill>
                <a:ea typeface="MS PGothic" panose="020B0600070205080204" pitchFamily="34" charset="-128"/>
              </a:rPr>
              <a:t>Connolly</a:t>
            </a:r>
            <a:r>
              <a:rPr lang="nl-NL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 SJ et al. N </a:t>
            </a:r>
            <a:r>
              <a:rPr lang="nl-NL" altLang="ru-RU" sz="800" dirty="0" err="1">
                <a:solidFill>
                  <a:schemeClr val="bg1"/>
                </a:solidFill>
                <a:ea typeface="MS PGothic" panose="020B0600070205080204" pitchFamily="34" charset="-128"/>
              </a:rPr>
              <a:t>Engl</a:t>
            </a:r>
            <a:r>
              <a:rPr lang="nl-NL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 J </a:t>
            </a:r>
            <a:r>
              <a:rPr lang="nl-NL" altLang="ru-RU" sz="800" dirty="0" err="1">
                <a:solidFill>
                  <a:schemeClr val="bg1"/>
                </a:solidFill>
                <a:ea typeface="MS PGothic" panose="020B0600070205080204" pitchFamily="34" charset="-128"/>
              </a:rPr>
              <a:t>Med</a:t>
            </a:r>
            <a:r>
              <a:rPr lang="nl-NL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. 2011; 364: 806–817</a:t>
            </a:r>
            <a:r>
              <a:rPr lang="ru-RU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.</a:t>
            </a:r>
            <a:r>
              <a:rPr lang="en-US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 </a:t>
            </a:r>
            <a:r>
              <a:rPr lang="ru-RU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3. </a:t>
            </a:r>
            <a:r>
              <a:rPr lang="en-US" altLang="ru-RU" sz="800" dirty="0" err="1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Potpara</a:t>
            </a:r>
            <a:r>
              <a:rPr lang="en-US" altLang="ru-RU" sz="800" dirty="0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 T.S., </a:t>
            </a:r>
            <a:r>
              <a:rPr lang="en-US" altLang="ru-RU" sz="800" dirty="0" err="1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Adv</a:t>
            </a:r>
            <a:r>
              <a:rPr lang="en-US" altLang="ru-RU" sz="800" dirty="0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altLang="ru-RU" sz="800" dirty="0" err="1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Ther</a:t>
            </a:r>
            <a:r>
              <a:rPr lang="en-US" altLang="ru-RU" sz="800" dirty="0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 2012; 29(6): 491–507</a:t>
            </a:r>
            <a:r>
              <a:rPr lang="ru-RU" altLang="ru-RU" sz="800" dirty="0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.</a:t>
            </a:r>
            <a:r>
              <a:rPr lang="en-US" altLang="ru-RU" sz="800" dirty="0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ru-RU" altLang="ru-RU" sz="800" dirty="0">
                <a:solidFill>
                  <a:schemeClr val="bg1"/>
                </a:solidFill>
                <a:ea typeface="MS PGothic" panose="020B0600070205080204" pitchFamily="34" charset="-128"/>
                <a:cs typeface="Calibri" panose="020F0502020204030204" pitchFamily="34" charset="0"/>
              </a:rPr>
              <a:t>4. </a:t>
            </a:r>
            <a:r>
              <a:rPr lang="pt-BR" altLang="ru-RU" sz="800" dirty="0">
                <a:solidFill>
                  <a:schemeClr val="bg1"/>
                </a:solidFill>
                <a:cs typeface="Calibri" panose="020F0502020204030204" pitchFamily="34" charset="0"/>
              </a:rPr>
              <a:t>JAMA </a:t>
            </a:r>
            <a:r>
              <a:rPr lang="pt-BR" altLang="ru-RU" sz="800" dirty="0" err="1">
                <a:solidFill>
                  <a:schemeClr val="bg1"/>
                </a:solidFill>
                <a:cs typeface="Calibri" panose="020F0502020204030204" pitchFamily="34" charset="0"/>
              </a:rPr>
              <a:t>Cardiol</a:t>
            </a:r>
            <a:r>
              <a:rPr lang="pt-BR" altLang="ru-RU" sz="800" dirty="0">
                <a:solidFill>
                  <a:schemeClr val="bg1"/>
                </a:solidFill>
                <a:cs typeface="Calibri" panose="020F0502020204030204" pitchFamily="34" charset="0"/>
              </a:rPr>
              <a:t>. 2016;1(6):673-681. doi:10.1001/jamacardio.2016.1829</a:t>
            </a:r>
            <a:r>
              <a:rPr lang="da-DK" altLang="ru-RU" sz="800" dirty="0">
                <a:solidFill>
                  <a:schemeClr val="bg1"/>
                </a:solidFill>
                <a:ea typeface="MS PGothic" panose="020B0600070205080204" pitchFamily="34" charset="-128"/>
              </a:rPr>
              <a:t>.5. </a:t>
            </a:r>
            <a:r>
              <a:rPr lang="en-US" sz="800" dirty="0">
                <a:solidFill>
                  <a:schemeClr val="bg1"/>
                </a:solidFill>
              </a:rPr>
              <a:t>5. Granger CB et al. </a:t>
            </a:r>
            <a:r>
              <a:rPr lang="en-US" sz="800" dirty="0" err="1">
                <a:solidFill>
                  <a:schemeClr val="bg1"/>
                </a:solidFill>
              </a:rPr>
              <a:t>Apixaban</a:t>
            </a:r>
            <a:r>
              <a:rPr lang="en-US" sz="800" dirty="0">
                <a:solidFill>
                  <a:schemeClr val="bg1"/>
                </a:solidFill>
              </a:rPr>
              <a:t> versus warfarin in patients with atrial fibrillation // N </a:t>
            </a:r>
            <a:r>
              <a:rPr lang="en-US" sz="800" dirty="0" err="1">
                <a:solidFill>
                  <a:schemeClr val="bg1"/>
                </a:solidFill>
              </a:rPr>
              <a:t>Engl</a:t>
            </a:r>
            <a:r>
              <a:rPr lang="en-US" sz="800" dirty="0">
                <a:solidFill>
                  <a:schemeClr val="bg1"/>
                </a:solidFill>
              </a:rPr>
              <a:t> J Med. 2011 Sep 15; 365 (11): 981–992</a:t>
            </a:r>
            <a:endParaRPr lang="ru-RU" sz="800" dirty="0">
              <a:solidFill>
                <a:schemeClr val="bg1"/>
              </a:solidFill>
            </a:endParaRPr>
          </a:p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endParaRPr lang="da-DK" altLang="ru-RU" sz="800" dirty="0">
              <a:solidFill>
                <a:schemeClr val="bg1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918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Рисунок 9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2613" cy="6874830"/>
          </a:xfrm>
          <a:prstGeom prst="rect">
            <a:avLst/>
          </a:prstGeom>
        </p:spPr>
      </p:pic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-7838" y="967154"/>
            <a:ext cx="12199838" cy="5907676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17724" y="1635508"/>
            <a:ext cx="3364208" cy="765368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500" dirty="0">
                <a:latin typeface="Avenir Next" charset="0"/>
                <a:ea typeface="Avenir Next" charset="0"/>
                <a:cs typeface="Avenir Next" charset="0"/>
                <a:sym typeface="Symbol"/>
              </a:rPr>
              <a:t>Эффективнее варфарина </a:t>
            </a:r>
            <a:r>
              <a:rPr lang="ru-RU" sz="1500" dirty="0">
                <a:latin typeface="Avenir Next" charset="0"/>
                <a:ea typeface="Avenir Next" charset="0"/>
                <a:cs typeface="Avenir Next" charset="0"/>
              </a:rPr>
              <a:t>снижает </a:t>
            </a:r>
            <a:r>
              <a:rPr lang="ru-RU" sz="1500" dirty="0">
                <a:latin typeface="Avenir Next" charset="0"/>
                <a:ea typeface="Avenir Next" charset="0"/>
                <a:cs typeface="Avenir Next" charset="0"/>
                <a:sym typeface="Symbol"/>
              </a:rPr>
              <a:t>риск </a:t>
            </a:r>
            <a:r>
              <a:rPr lang="ru-RU" sz="1500" dirty="0">
                <a:latin typeface="Avenir Next" charset="0"/>
                <a:ea typeface="Avenir Next" charset="0"/>
                <a:cs typeface="Avenir Next" charset="0"/>
              </a:rPr>
              <a:t>инсульта/системной эмболии</a:t>
            </a: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34956" y="167722"/>
            <a:ext cx="11509325" cy="1084829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ХАРАКТЕРИСТИКА ПOAK: ДОКАЗАННЫЙ БАЛАНС </a:t>
            </a:r>
            <a:br>
              <a:rPr lang="ru-RU" altLang="ru-RU" sz="2400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ru-RU" altLang="ru-RU" sz="2400" dirty="0">
                <a:solidFill>
                  <a:schemeClr val="accent2"/>
                </a:solidFill>
                <a:latin typeface="Avenir Next" charset="0"/>
                <a:ea typeface="Avenir Next" charset="0"/>
                <a:cs typeface="Avenir Next" charset="0"/>
              </a:rPr>
              <a:t>ЭФФЕКТИВНОСТИ</a:t>
            </a:r>
            <a:r>
              <a:rPr lang="ru-RU" altLang="ru-RU" sz="240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ru-RU" altLang="ru-RU" sz="2400" dirty="0">
                <a:solidFill>
                  <a:schemeClr val="accent2"/>
                </a:solidFill>
                <a:latin typeface="Avenir Next" charset="0"/>
                <a:ea typeface="Avenir Next" charset="0"/>
                <a:cs typeface="Avenir Next" charset="0"/>
              </a:rPr>
              <a:t>И БЕЗОПАСНОСТИ</a:t>
            </a:r>
            <a:r>
              <a:rPr lang="ru-RU" altLang="ru-RU" sz="240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ru-RU" altLang="ru-RU" sz="24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ЭЛИКВИС</a:t>
            </a:r>
            <a:r>
              <a:rPr lang="ru-RU" altLang="ru-RU" sz="2400" baseline="300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®1,2,3</a:t>
            </a:r>
            <a:endParaRPr lang="ru-RU" sz="2400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29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620819" y="1030748"/>
            <a:ext cx="2566510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Показатель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0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040503" y="1030748"/>
            <a:ext cx="1881796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b="1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Апиксабан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1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754713" y="1030748"/>
            <a:ext cx="2366017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b="1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Дабигатран</a:t>
            </a:r>
            <a:r>
              <a:rPr lang="ru-RU" sz="1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1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110 мг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2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7540347" y="1030748"/>
            <a:ext cx="2366017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b="1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Дабигатран</a:t>
            </a:r>
            <a:r>
              <a:rPr lang="ru-RU" sz="1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sz="1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150 мг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3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9514137" y="1030748"/>
            <a:ext cx="2366017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b="1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Ривароксабан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1126298" y="5144613"/>
            <a:ext cx="2755634" cy="399716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ru-RU" sz="1500" dirty="0">
                <a:latin typeface="Avenir Next" charset="0"/>
                <a:ea typeface="Avenir Next" charset="0"/>
                <a:cs typeface="Avenir Next" charset="0"/>
              </a:rPr>
              <a:t>% почечной экскреции</a:t>
            </a:r>
          </a:p>
        </p:txBody>
      </p:sp>
      <p:sp>
        <p:nvSpPr>
          <p:cNvPr id="3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17724" y="2449694"/>
            <a:ext cx="3364208" cy="403789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ru-RU" sz="1500" dirty="0">
                <a:latin typeface="Avenir Next" charset="0"/>
                <a:ea typeface="Avenir Next" charset="0"/>
                <a:cs typeface="Avenir Next" charset="0"/>
                <a:sym typeface="Symbol"/>
              </a:rPr>
              <a:t> общей смертности</a:t>
            </a:r>
            <a:endParaRPr lang="ru-RU" sz="15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8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17724" y="2856638"/>
            <a:ext cx="3522779" cy="531338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ru-RU" sz="1500">
                <a:latin typeface="Avenir Next" charset="0"/>
                <a:ea typeface="Avenir Next" charset="0"/>
                <a:cs typeface="Avenir Next" charset="0"/>
                <a:sym typeface="Symbol"/>
              </a:rPr>
              <a:t> </a:t>
            </a:r>
            <a:r>
              <a:rPr lang="ru-RU" sz="1500" dirty="0">
                <a:latin typeface="Avenir Next" charset="0"/>
                <a:ea typeface="Avenir Next" charset="0"/>
                <a:cs typeface="Avenir Next" charset="0"/>
                <a:sym typeface="Symbol"/>
              </a:rPr>
              <a:t>риска больших кровотечений</a:t>
            </a:r>
            <a:endParaRPr lang="ru-RU" sz="15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9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17724" y="3321282"/>
            <a:ext cx="3414235" cy="421780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ru-RU" sz="1500" dirty="0">
                <a:latin typeface="Avenir Next" charset="0"/>
                <a:ea typeface="Avenir Next" charset="0"/>
                <a:cs typeface="Avenir Next" charset="0"/>
              </a:rPr>
              <a:t>Увеличение ЖКТ-кровотечений</a:t>
            </a:r>
          </a:p>
        </p:txBody>
      </p:sp>
      <p:sp>
        <p:nvSpPr>
          <p:cNvPr id="40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17724" y="3873681"/>
            <a:ext cx="3364208" cy="534978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500">
                <a:latin typeface="Avenir Next" charset="0"/>
                <a:ea typeface="Avenir Next" charset="0"/>
                <a:cs typeface="Avenir Next" charset="0"/>
              </a:rPr>
              <a:t>Реже </a:t>
            </a:r>
            <a:r>
              <a:rPr lang="ru-RU" sz="1500" dirty="0">
                <a:latin typeface="Avenir Next" charset="0"/>
                <a:ea typeface="Avenir Next" charset="0"/>
                <a:cs typeface="Avenir Next" charset="0"/>
              </a:rPr>
              <a:t>прекращение </a:t>
            </a:r>
            <a:r>
              <a:rPr lang="ru-RU" sz="1500">
                <a:latin typeface="Avenir Next" charset="0"/>
                <a:ea typeface="Avenir Next" charset="0"/>
                <a:cs typeface="Avenir Next" charset="0"/>
              </a:rPr>
              <a:t>приема препарата</a:t>
            </a:r>
            <a:endParaRPr lang="ru-RU" sz="15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1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17724" y="4462215"/>
            <a:ext cx="3618400" cy="608951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500" dirty="0">
                <a:latin typeface="Avenir Next" charset="0"/>
                <a:ea typeface="Avenir Next" charset="0"/>
                <a:cs typeface="Avenir Next" charset="0"/>
              </a:rPr>
              <a:t>Эффективнее аспирина без увеличения риска кровотечений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316"/>
            <a:ext cx="12192000" cy="13238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9702"/>
            <a:ext cx="12192000" cy="13238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4971"/>
            <a:ext cx="12192000" cy="13238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32961"/>
            <a:ext cx="12192000" cy="13238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1341"/>
            <a:ext cx="12192000" cy="13238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37362"/>
            <a:ext cx="12192000" cy="13238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5822"/>
            <a:ext cx="12192000" cy="13238"/>
          </a:xfrm>
          <a:prstGeom prst="rect">
            <a:avLst/>
          </a:prstGeom>
        </p:spPr>
      </p:pic>
      <p:sp>
        <p:nvSpPr>
          <p:cNvPr id="64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040503" y="5023949"/>
            <a:ext cx="1881796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b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27 %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6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996823" y="5023949"/>
            <a:ext cx="1881796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85 %</a:t>
            </a:r>
            <a:endParaRPr lang="ru-RU" sz="1700" dirty="0">
              <a:solidFill>
                <a:schemeClr val="tx1">
                  <a:lumMod val="95000"/>
                  <a:lumOff val="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6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7782457" y="5023949"/>
            <a:ext cx="1881796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85 %</a:t>
            </a:r>
            <a:endParaRPr lang="ru-RU" sz="1700" dirty="0">
              <a:solidFill>
                <a:schemeClr val="tx1">
                  <a:lumMod val="95000"/>
                  <a:lumOff val="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67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9756247" y="5023949"/>
            <a:ext cx="1881796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33 %</a:t>
            </a:r>
            <a:endParaRPr lang="ru-RU" sz="1700" dirty="0">
              <a:solidFill>
                <a:schemeClr val="tx1">
                  <a:lumMod val="95000"/>
                  <a:lumOff val="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92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4040503" y="3282822"/>
            <a:ext cx="1881796" cy="6410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7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  <a:sym typeface="Symbol"/>
              </a:rPr>
              <a:t>нет</a:t>
            </a:r>
            <a:endParaRPr lang="ru-RU" sz="17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7" y="1896054"/>
            <a:ext cx="318018" cy="318018"/>
          </a:xfrm>
          <a:prstGeom prst="rect">
            <a:avLst/>
          </a:prstGeom>
        </p:spPr>
      </p:pic>
      <p:pic>
        <p:nvPicPr>
          <p:cNvPr id="93" name="Рисунок 9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7" y="2487437"/>
            <a:ext cx="318018" cy="318018"/>
          </a:xfrm>
          <a:prstGeom prst="rect">
            <a:avLst/>
          </a:prstGeom>
        </p:spPr>
      </p:pic>
      <p:pic>
        <p:nvPicPr>
          <p:cNvPr id="94" name="Рисунок 9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7" y="2939286"/>
            <a:ext cx="318018" cy="318018"/>
          </a:xfrm>
          <a:prstGeom prst="rect">
            <a:avLst/>
          </a:prstGeom>
        </p:spPr>
      </p:pic>
      <p:pic>
        <p:nvPicPr>
          <p:cNvPr id="95" name="Рисунок 9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7" y="3996800"/>
            <a:ext cx="318018" cy="318018"/>
          </a:xfrm>
          <a:prstGeom prst="rect">
            <a:avLst/>
          </a:prstGeom>
        </p:spPr>
      </p:pic>
      <p:pic>
        <p:nvPicPr>
          <p:cNvPr id="96" name="Рисунок 9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7" y="4634706"/>
            <a:ext cx="318018" cy="3180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48" y="2913122"/>
            <a:ext cx="370346" cy="370346"/>
          </a:xfrm>
          <a:prstGeom prst="rect">
            <a:avLst/>
          </a:prstGeom>
        </p:spPr>
      </p:pic>
      <p:pic>
        <p:nvPicPr>
          <p:cNvPr id="99" name="Рисунок 9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82" y="1907360"/>
            <a:ext cx="370346" cy="37034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738" y="3380785"/>
            <a:ext cx="400286" cy="400286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002" y="3380785"/>
            <a:ext cx="400286" cy="400286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76358"/>
            <a:ext cx="12192000" cy="1895302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24" y="6412954"/>
            <a:ext cx="76047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sz="800" dirty="0">
                <a:solidFill>
                  <a:schemeClr val="bg1"/>
                </a:solidFill>
              </a:rPr>
              <a:t>Прямых сравнительных РКИ между ПОАК не проводилось. Прямое сравнение может быть некорректным.</a:t>
            </a:r>
            <a:endParaRPr lang="en-US" altLang="ru-RU" sz="800" dirty="0">
              <a:solidFill>
                <a:schemeClr val="bg1"/>
              </a:solidFill>
            </a:endParaRPr>
          </a:p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bg1"/>
                </a:solidFill>
              </a:rPr>
              <a:t>1. </a:t>
            </a:r>
            <a:r>
              <a:rPr lang="en-US" altLang="ru-RU" sz="800" dirty="0">
                <a:solidFill>
                  <a:schemeClr val="bg1"/>
                </a:solidFill>
              </a:rPr>
              <a:t>Lip G.Y.H., J Am Coll </a:t>
            </a:r>
            <a:r>
              <a:rPr lang="en-US" altLang="ru-RU" sz="800" dirty="0" err="1">
                <a:solidFill>
                  <a:schemeClr val="bg1"/>
                </a:solidFill>
              </a:rPr>
              <a:t>Cardiol</a:t>
            </a:r>
            <a:r>
              <a:rPr lang="en-US" altLang="ru-RU" sz="800" dirty="0">
                <a:solidFill>
                  <a:schemeClr val="bg1"/>
                </a:solidFill>
              </a:rPr>
              <a:t> 2012; 60: 738–746. </a:t>
            </a:r>
            <a:r>
              <a:rPr lang="ru-RU" altLang="ru-RU" sz="800" dirty="0">
                <a:solidFill>
                  <a:schemeClr val="bg1"/>
                </a:solidFill>
              </a:rPr>
              <a:t> 2. </a:t>
            </a:r>
            <a:r>
              <a:rPr lang="en-US" altLang="ru-RU" sz="800" dirty="0" err="1">
                <a:solidFill>
                  <a:schemeClr val="bg1"/>
                </a:solidFill>
              </a:rPr>
              <a:t>Potpara</a:t>
            </a:r>
            <a:r>
              <a:rPr lang="en-US" altLang="ru-RU" sz="800" dirty="0">
                <a:solidFill>
                  <a:schemeClr val="bg1"/>
                </a:solidFill>
              </a:rPr>
              <a:t> T.S., Adv </a:t>
            </a:r>
            <a:r>
              <a:rPr lang="en-US" altLang="ru-RU" sz="800" dirty="0" err="1">
                <a:solidFill>
                  <a:schemeClr val="bg1"/>
                </a:solidFill>
              </a:rPr>
              <a:t>Ther</a:t>
            </a:r>
            <a:r>
              <a:rPr lang="en-US" altLang="ru-RU" sz="800" dirty="0">
                <a:solidFill>
                  <a:schemeClr val="bg1"/>
                </a:solidFill>
              </a:rPr>
              <a:t> 2012; 29(6): 491–507.</a:t>
            </a:r>
            <a:r>
              <a:rPr lang="ru-RU" altLang="ru-RU" sz="800" dirty="0">
                <a:solidFill>
                  <a:schemeClr val="bg1"/>
                </a:solidFill>
              </a:rPr>
              <a:t> 3. </a:t>
            </a:r>
            <a:r>
              <a:rPr lang="en-US" altLang="ru-RU" sz="800" dirty="0">
                <a:solidFill>
                  <a:schemeClr val="bg1"/>
                </a:solidFill>
              </a:rPr>
              <a:t>Connolly et al. N </a:t>
            </a:r>
            <a:r>
              <a:rPr lang="en-US" altLang="ru-RU" sz="800" dirty="0" err="1">
                <a:solidFill>
                  <a:schemeClr val="bg1"/>
                </a:solidFill>
              </a:rPr>
              <a:t>Engl</a:t>
            </a:r>
            <a:r>
              <a:rPr lang="en-US" altLang="ru-RU" sz="800" dirty="0">
                <a:solidFill>
                  <a:schemeClr val="bg1"/>
                </a:solidFill>
              </a:rPr>
              <a:t> J Med 2011; 364: 806–817.</a:t>
            </a:r>
          </a:p>
        </p:txBody>
      </p:sp>
    </p:spTree>
    <p:extLst>
      <p:ext uri="{BB962C8B-B14F-4D97-AF65-F5344CB8AC3E}">
        <p14:creationId xmlns:p14="http://schemas.microsoft.com/office/powerpoint/2010/main" val="471011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652EA1-9DE7-8A49-15D1-AA09D230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40" y="860980"/>
            <a:ext cx="4544762" cy="1401183"/>
          </a:xfrm>
        </p:spPr>
        <p:txBody>
          <a:bodyPr anchor="t">
            <a:normAutofit/>
          </a:bodyPr>
          <a:lstStyle/>
          <a:p>
            <a:r>
              <a:rPr lang="ru-RU" sz="4000" b="1" dirty="0">
                <a:solidFill>
                  <a:srgbClr val="7E2954"/>
                </a:solidFill>
              </a:rPr>
              <a:t>Эликвис</a:t>
            </a:r>
            <a:r>
              <a:rPr lang="ru-RU" sz="4000" b="1" dirty="0">
                <a:solidFill>
                  <a:srgbClr val="7E2954"/>
                </a:solidFill>
                <a:cs typeface="Calibri" panose="020F0502020204030204" pitchFamily="34" charset="0"/>
              </a:rPr>
              <a:t>®</a:t>
            </a:r>
            <a:br>
              <a:rPr lang="ru-RU" sz="4000" b="1" dirty="0">
                <a:solidFill>
                  <a:srgbClr val="7E2954"/>
                </a:solidFill>
                <a:cs typeface="Calibri" panose="020F0502020204030204" pitchFamily="34" charset="0"/>
              </a:rPr>
            </a:br>
            <a:r>
              <a:rPr lang="ru-RU" sz="2700" b="1" dirty="0">
                <a:solidFill>
                  <a:srgbClr val="7E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Простой режим применения при всех показаниях</a:t>
            </a:r>
            <a:endParaRPr lang="ru-RU" sz="2700" b="1" dirty="0"/>
          </a:p>
        </p:txBody>
      </p:sp>
      <p:cxnSp>
        <p:nvCxnSpPr>
          <p:cNvPr id="68" name="Straight Connector 55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52">
            <a:extLst>
              <a:ext uri="{FF2B5EF4-FFF2-40B4-BE49-F238E27FC236}">
                <a16:creationId xmlns:a16="http://schemas.microsoft.com/office/drawing/2014/main" id="{A2785D93-A45C-D3AC-BE34-86704F1B5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40" y="2461584"/>
            <a:ext cx="4544762" cy="8403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7E2954"/>
                </a:solidFill>
              </a:rPr>
              <a:t>Всегда 2 раза в день независимо от приема пищи </a:t>
            </a:r>
            <a:endParaRPr lang="en-US" sz="2000" b="1" dirty="0">
              <a:solidFill>
                <a:srgbClr val="7E2954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9" name="Объект 48">
            <a:extLst>
              <a:ext uri="{FF2B5EF4-FFF2-40B4-BE49-F238E27FC236}">
                <a16:creationId xmlns:a16="http://schemas.microsoft.com/office/drawing/2014/main" id="{C8B0517F-738D-9A82-FF14-1FE671823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279" y="347387"/>
            <a:ext cx="6350654" cy="535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40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17F5A7-EA44-7642-47FA-5473E8E6D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203" y="4598506"/>
            <a:ext cx="3409243" cy="20711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100" kern="1200" dirty="0">
                <a:solidFill>
                  <a:srgbClr val="A31247"/>
                </a:solidFill>
                <a:latin typeface="Avenir Next"/>
              </a:rPr>
              <a:t>СОБЛЮДЕНИЕ ТЕРАПИИ ВАЖНО ДЛЯ ЭФФЕКТИВНОСТИ И БЕЗОПАСНОСТИ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482E25CD-75E4-0846-60CD-9817ED5434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600" y="503293"/>
            <a:ext cx="7131119" cy="55191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B8DF1A-65E9-6CB8-C08F-81A156F35CC2}"/>
              </a:ext>
            </a:extLst>
          </p:cNvPr>
          <p:cNvSpPr txBox="1"/>
          <p:nvPr/>
        </p:nvSpPr>
        <p:spPr>
          <a:xfrm>
            <a:off x="493299" y="452594"/>
            <a:ext cx="371675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ru-RU" sz="1800" b="1" dirty="0">
                <a:solidFill>
                  <a:srgbClr val="99376A"/>
                </a:solidFill>
                <a:latin typeface="Calibri" panose="020F0502020204030204" pitchFamily="34" charset="0"/>
              </a:rPr>
              <a:t>Все ПОАК имеют одинаковый период полувыведения около 12 часов. </a:t>
            </a:r>
            <a:r>
              <a:rPr lang="en-US" sz="1800" b="1" dirty="0">
                <a:solidFill>
                  <a:srgbClr val="99376A"/>
                </a:solidFill>
                <a:latin typeface="Calibri" panose="020F0502020204030204" pitchFamily="34" charset="0"/>
              </a:rPr>
              <a:t>​</a:t>
            </a:r>
            <a:endParaRPr lang="ru-RU" sz="1800" b="1" dirty="0">
              <a:solidFill>
                <a:srgbClr val="99376A"/>
              </a:solidFill>
              <a:latin typeface="Calibri" panose="020F0502020204030204" pitchFamily="34" charset="0"/>
            </a:endParaRPr>
          </a:p>
          <a:p>
            <a:pPr algn="l" rtl="0" fontAlgn="base"/>
            <a:endParaRPr lang="en-US" sz="1800" b="1" dirty="0">
              <a:solidFill>
                <a:srgbClr val="99376A"/>
              </a:solidFill>
              <a:latin typeface="Calibri" panose="020F0502020204030204" pitchFamily="34" charset="0"/>
            </a:endParaRPr>
          </a:p>
          <a:p>
            <a:pPr algn="l" rtl="0" fontAlgn="base"/>
            <a:r>
              <a:rPr lang="ru-RU" sz="1800" b="1" dirty="0">
                <a:solidFill>
                  <a:srgbClr val="99376A"/>
                </a:solidFill>
                <a:latin typeface="Calibri" panose="020F0502020204030204" pitchFamily="34" charset="0"/>
              </a:rPr>
              <a:t>Двухкратный режим дозирования был выбран специально для обеспечения постоянной и равномерной концентрации в крови, что</a:t>
            </a:r>
            <a:r>
              <a:rPr lang="en-US" sz="1800" b="1" dirty="0">
                <a:solidFill>
                  <a:srgbClr val="99376A"/>
                </a:solidFill>
                <a:latin typeface="Calibri" panose="020F0502020204030204" pitchFamily="34" charset="0"/>
              </a:rPr>
              <a:t> </a:t>
            </a:r>
            <a:r>
              <a:rPr lang="ru-RU" sz="1800" b="1" dirty="0">
                <a:solidFill>
                  <a:srgbClr val="99376A"/>
                </a:solidFill>
                <a:latin typeface="Calibri" panose="020F0502020204030204" pitchFamily="34" charset="0"/>
              </a:rPr>
              <a:t>дает соблюдение баланса безопасной и эффективной  антикоагулянтной терапии</a:t>
            </a: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81C28F16-7818-C3BF-E8EC-E00B8169B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57" y="6599978"/>
            <a:ext cx="760479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tx1"/>
                </a:solidFill>
              </a:rPr>
              <a:t>1. Инструкция по медицинскому применению лекарственного препарата </a:t>
            </a:r>
            <a:r>
              <a:rPr lang="ru-RU" altLang="ru-RU" sz="800" dirty="0" err="1">
                <a:solidFill>
                  <a:schemeClr val="tx1"/>
                </a:solidFill>
              </a:rPr>
              <a:t>Эликвис</a:t>
            </a:r>
            <a:r>
              <a:rPr lang="ru-RU" altLang="ru-RU" sz="800" dirty="0">
                <a:solidFill>
                  <a:schemeClr val="tx1"/>
                </a:solidFill>
              </a:rPr>
              <a:t>®.</a:t>
            </a:r>
          </a:p>
        </p:txBody>
      </p:sp>
    </p:spTree>
    <p:extLst>
      <p:ext uri="{BB962C8B-B14F-4D97-AF65-F5344CB8AC3E}">
        <p14:creationId xmlns:p14="http://schemas.microsoft.com/office/powerpoint/2010/main" val="31436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30"/>
            <a:ext cx="12192000" cy="6858000"/>
          </a:xfrm>
          <a:prstGeom prst="rect">
            <a:avLst/>
          </a:prstGeom>
        </p:spPr>
      </p:pic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7660" y="2780986"/>
            <a:ext cx="12180578" cy="4090674"/>
          </a:xfrm>
          <a:prstGeom prst="round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34956" y="335586"/>
            <a:ext cx="11509325" cy="1084829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СОГЛАСНО ЦЕНАМ ЖНВЛП, ГОДОВОЙ КУРС ТЕРАПИИ </a:t>
            </a:r>
            <a:r>
              <a:rPr lang="ru-RU" sz="2400" dirty="0">
                <a:solidFill>
                  <a:schemeClr val="accent2"/>
                </a:solidFill>
                <a:latin typeface="Avenir Next Medium" charset="0"/>
                <a:ea typeface="Avenir Next Medium" charset="0"/>
                <a:cs typeface="Avenir Next Medium" charset="0"/>
              </a:rPr>
              <a:t>ЭЛИКВИС</a:t>
            </a:r>
            <a:r>
              <a:rPr lang="ru-RU" sz="2400" baseline="30000" dirty="0">
                <a:solidFill>
                  <a:schemeClr val="accent2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sz="2400" dirty="0">
                <a:solidFill>
                  <a:schemeClr val="accent2"/>
                </a:solidFill>
                <a:latin typeface="Avenir Next Medium" charset="0"/>
                <a:ea typeface="Avenir Next Medium" charset="0"/>
                <a:cs typeface="Avenir Next Medium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МОЖЕТ БЫТЬ </a:t>
            </a:r>
            <a:r>
              <a:rPr lang="ru-RU" sz="2400" dirty="0">
                <a:solidFill>
                  <a:schemeClr val="accent2"/>
                </a:solidFill>
                <a:latin typeface="Avenir Next Medium" charset="0"/>
                <a:ea typeface="Avenir Next Medium" charset="0"/>
                <a:cs typeface="Avenir Next Medium" charset="0"/>
              </a:rPr>
              <a:t>НА 41%  ВЫГОДНЕЕ </a:t>
            </a:r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КУРСА КСАРЕЛТО</a:t>
            </a:r>
            <a:r>
              <a:rPr lang="ru-RU" sz="2400" baseline="300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 И </a:t>
            </a:r>
            <a:r>
              <a:rPr lang="ru-RU" sz="2400" dirty="0">
                <a:solidFill>
                  <a:schemeClr val="accent2"/>
                </a:solidFill>
                <a:latin typeface="Avenir Next Medium" charset="0"/>
                <a:ea typeface="Avenir Next Medium" charset="0"/>
                <a:cs typeface="Avenir Next Medium" charset="0"/>
              </a:rPr>
              <a:t>НА 52% ВЫГОДНЕЕ </a:t>
            </a:r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КУРСА ПРАДАКСА</a:t>
            </a:r>
            <a:r>
              <a:rPr lang="en-US" sz="2400" baseline="300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**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34956" y="1712373"/>
            <a:ext cx="11509325" cy="1084829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defRPr/>
            </a:pPr>
            <a:r>
              <a:rPr lang="ru-RU" altLang="ru-RU" sz="220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Стоимость курса лечения ПОАК в полной дозе* при профилактике инсульта </a:t>
            </a:r>
          </a:p>
          <a:p>
            <a:pPr algn="l" eaLnBrk="0" hangingPunct="0">
              <a:defRPr/>
            </a:pPr>
            <a:r>
              <a:rPr lang="ru-RU" altLang="ru-RU" sz="220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и системной эмболии у пациентов с НФП:</a:t>
            </a: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280571" y="3032048"/>
            <a:ext cx="1091029" cy="283867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defRPr/>
            </a:pPr>
            <a:r>
              <a:rPr lang="ru-RU" altLang="ru-RU" sz="1400" b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Препарат</a:t>
            </a:r>
            <a:endParaRPr lang="ru-RU" altLang="ru-RU" sz="1800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1815303" y="3032048"/>
            <a:ext cx="2147609" cy="24344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Средняя цена за упаковку, руб.</a:t>
            </a:r>
          </a:p>
          <a:p>
            <a:pPr algn="r" eaLnBrk="0" hangingPunct="0">
              <a:defRPr/>
            </a:pPr>
            <a:endParaRPr lang="ru-RU" altLang="ru-RU" sz="18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b="1" dirty="0">
                <a:latin typeface="Avenir Next" charset="0"/>
                <a:ea typeface="Avenir Next" charset="0"/>
                <a:cs typeface="Avenir Next" charset="0"/>
              </a:rPr>
              <a:t>2070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3151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2706</a:t>
            </a:r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730014" y="3032048"/>
            <a:ext cx="1887360" cy="24344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Стоимость </a:t>
            </a:r>
          </a:p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1 таблетки, руб.</a:t>
            </a:r>
          </a:p>
          <a:p>
            <a:pPr algn="r" eaLnBrk="0" hangingPunct="0">
              <a:defRPr/>
            </a:pPr>
            <a:endParaRPr lang="ru-RU" altLang="ru-RU" sz="18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b="1" dirty="0">
                <a:latin typeface="Avenir Next" charset="0"/>
                <a:ea typeface="Avenir Next" charset="0"/>
                <a:cs typeface="Avenir Next" charset="0"/>
              </a:rPr>
              <a:t>34,5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52,5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96,6</a:t>
            </a:r>
          </a:p>
        </p:txBody>
      </p:sp>
      <p:sp>
        <p:nvSpPr>
          <p:cNvPr id="17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5485707" y="3032048"/>
            <a:ext cx="2119086" cy="24344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Кол-во приемов </a:t>
            </a:r>
          </a:p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в день</a:t>
            </a:r>
          </a:p>
          <a:p>
            <a:pPr algn="r" eaLnBrk="0" hangingPunct="0">
              <a:defRPr/>
            </a:pPr>
            <a:endParaRPr lang="ru-RU" altLang="ru-RU" sz="18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b="1" dirty="0">
                <a:latin typeface="Avenir Next" charset="0"/>
                <a:ea typeface="Avenir Next" charset="0"/>
                <a:cs typeface="Avenir Next" charset="0"/>
              </a:rPr>
              <a:t>2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2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1</a:t>
            </a:r>
          </a:p>
        </p:txBody>
      </p:sp>
      <p:sp>
        <p:nvSpPr>
          <p:cNvPr id="18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7400196" y="3032048"/>
            <a:ext cx="2398736" cy="24344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Стоимость 1 мес. </a:t>
            </a:r>
            <a:b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</a:b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лечения, руб.</a:t>
            </a:r>
          </a:p>
          <a:p>
            <a:pPr algn="r" eaLnBrk="0" hangingPunct="0">
              <a:defRPr/>
            </a:pPr>
            <a:endParaRPr lang="ru-RU" altLang="ru-RU" sz="18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b="1" dirty="0">
                <a:latin typeface="Avenir Next" charset="0"/>
                <a:ea typeface="Avenir Next" charset="0"/>
                <a:cs typeface="Avenir Next" charset="0"/>
              </a:rPr>
              <a:t>2070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3151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2706</a:t>
            </a:r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9301083" y="3032048"/>
            <a:ext cx="2398736" cy="24344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eaLnBrk="0" hangingPunct="0">
              <a:defRPr/>
            </a:pP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Стоимость 1 года </a:t>
            </a:r>
            <a:b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</a:br>
            <a:r>
              <a:rPr lang="ru-RU" altLang="ru-RU" sz="14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лечения, руб.</a:t>
            </a:r>
          </a:p>
          <a:p>
            <a:pPr algn="r" eaLnBrk="0" hangingPunct="0">
              <a:defRPr/>
            </a:pPr>
            <a:endParaRPr lang="ru-RU" altLang="ru-RU" sz="18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b="1" dirty="0">
                <a:latin typeface="Avenir Next" charset="0"/>
                <a:ea typeface="Avenir Next" charset="0"/>
                <a:cs typeface="Avenir Next" charset="0"/>
              </a:rPr>
              <a:t>26 911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40 959 </a:t>
            </a:r>
          </a:p>
          <a:p>
            <a:pPr algn="r" eaLnBrk="0" hangingPunct="0">
              <a:lnSpc>
                <a:spcPct val="150000"/>
              </a:lnSpc>
              <a:defRPr/>
            </a:pPr>
            <a:r>
              <a:rPr lang="ru-RU" altLang="ru-RU" sz="1800" dirty="0">
                <a:latin typeface="Avenir Next" charset="0"/>
                <a:ea typeface="Avenir Next" charset="0"/>
                <a:cs typeface="Avenir Next" charset="0"/>
              </a:rPr>
              <a:t>37 885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556" y="3707344"/>
            <a:ext cx="12192000" cy="1323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556" y="4563679"/>
            <a:ext cx="12192000" cy="1323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556" y="5011425"/>
            <a:ext cx="12192000" cy="13238"/>
          </a:xfrm>
          <a:prstGeom prst="rect">
            <a:avLst/>
          </a:prstGeom>
        </p:spPr>
      </p:pic>
      <p:sp>
        <p:nvSpPr>
          <p:cNvPr id="27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265940" y="3672669"/>
            <a:ext cx="2623168" cy="2434414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0" hangingPunct="0">
              <a:lnSpc>
                <a:spcPct val="150000"/>
              </a:lnSpc>
              <a:defRPr/>
            </a:pPr>
            <a:r>
              <a:rPr lang="ru-RU" altLang="ru-RU" sz="1800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Эликвис</a:t>
            </a:r>
            <a:r>
              <a:rPr 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5 мг №60</a:t>
            </a:r>
          </a:p>
          <a:p>
            <a:pPr algn="l" eaLnBrk="0" hangingPunct="0">
              <a:lnSpc>
                <a:spcPct val="150000"/>
              </a:lnSpc>
              <a:defRPr/>
            </a:pPr>
            <a:r>
              <a:rPr lang="ru-RU" altLang="ru-RU" sz="1800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Прадакса</a:t>
            </a:r>
            <a:r>
              <a:rPr 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150 мг №60</a:t>
            </a:r>
          </a:p>
          <a:p>
            <a:pPr algn="l" eaLnBrk="0" hangingPunct="0">
              <a:lnSpc>
                <a:spcPct val="150000"/>
              </a:lnSpc>
              <a:defRPr/>
            </a:pPr>
            <a:r>
              <a:rPr lang="ru-RU" altLang="ru-RU" sz="1800" dirty="0" err="1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Ксарелто</a:t>
            </a:r>
            <a:r>
              <a:rPr 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altLang="ru-RU" sz="18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 20 мг №28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1556" y="4141660"/>
            <a:ext cx="12192000" cy="1323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76358"/>
            <a:ext cx="12192000" cy="1895302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55119"/>
            <a:ext cx="76047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bg1"/>
                </a:solidFill>
              </a:rPr>
              <a:t>Цены по состоянию на 30.06.2022 на  www.grls.rosminzdtav.ru Государственный реестр предельных отпускных цен. * Критерии снижения дозировки </a:t>
            </a:r>
            <a:r>
              <a:rPr lang="ru-RU" altLang="ru-RU" sz="800">
                <a:solidFill>
                  <a:schemeClr val="bg1"/>
                </a:solidFill>
              </a:rPr>
              <a:t>смотрите в инструкции </a:t>
            </a:r>
            <a:r>
              <a:rPr lang="ru-RU" altLang="ru-RU" sz="800" dirty="0">
                <a:solidFill>
                  <a:schemeClr val="bg1"/>
                </a:solidFill>
              </a:rPr>
              <a:t>по медицинскому применению соответствующего ПОАК</a:t>
            </a:r>
            <a:r>
              <a:rPr lang="en-US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>
                <a:solidFill>
                  <a:schemeClr val="bg1"/>
                </a:solidFill>
              </a:rPr>
              <a:t>** Фактическая стоимость препаратов в аптеке может отличаться от цен ЖНВЛП</a:t>
            </a:r>
            <a:r>
              <a:rPr lang="en-US" altLang="ru-RU" sz="800" dirty="0">
                <a:solidFill>
                  <a:schemeClr val="bg1"/>
                </a:solidFill>
              </a:rPr>
              <a:t>. </a:t>
            </a:r>
            <a:r>
              <a:rPr lang="ru-RU" altLang="ru-RU" sz="800" dirty="0">
                <a:solidFill>
                  <a:schemeClr val="bg1"/>
                </a:solidFill>
              </a:rPr>
              <a:t>Товарный знак </a:t>
            </a:r>
            <a:r>
              <a:rPr lang="ru-RU" altLang="ru-RU" sz="800" dirty="0" err="1">
                <a:solidFill>
                  <a:schemeClr val="bg1"/>
                </a:solidFill>
              </a:rPr>
              <a:t>Ксарелто</a:t>
            </a:r>
            <a:r>
              <a:rPr lang="ru-RU" altLang="ru-RU" sz="800" baseline="30000" dirty="0">
                <a:solidFill>
                  <a:schemeClr val="bg1"/>
                </a:solidFill>
              </a:rPr>
              <a:t>®</a:t>
            </a:r>
            <a:r>
              <a:rPr lang="ru-RU" altLang="ru-RU" sz="800" dirty="0">
                <a:solidFill>
                  <a:schemeClr val="bg1"/>
                </a:solidFill>
              </a:rPr>
              <a:t> принадлежит компании «БАЙЕР». Товарный знак </a:t>
            </a:r>
            <a:r>
              <a:rPr lang="ru-RU" altLang="ru-RU" sz="800" dirty="0" err="1">
                <a:solidFill>
                  <a:schemeClr val="bg1"/>
                </a:solidFill>
              </a:rPr>
              <a:t>Прадакса</a:t>
            </a:r>
            <a:r>
              <a:rPr lang="ru-RU" altLang="ru-RU" sz="800" baseline="30000" dirty="0">
                <a:solidFill>
                  <a:schemeClr val="bg1"/>
                </a:solidFill>
              </a:rPr>
              <a:t>®</a:t>
            </a:r>
            <a:r>
              <a:rPr lang="ru-RU" altLang="ru-RU" sz="800" dirty="0">
                <a:solidFill>
                  <a:schemeClr val="bg1"/>
                </a:solidFill>
              </a:rPr>
              <a:t> принадлежит компании «</a:t>
            </a:r>
            <a:r>
              <a:rPr lang="ru-RU" altLang="ru-RU" sz="800" dirty="0" err="1">
                <a:solidFill>
                  <a:schemeClr val="bg1"/>
                </a:solidFill>
              </a:rPr>
              <a:t>Бёрингер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Ингельхайм</a:t>
            </a:r>
            <a:r>
              <a:rPr lang="ru-RU" altLang="ru-RU" sz="800" dirty="0">
                <a:solidFill>
                  <a:schemeClr val="bg1"/>
                </a:solidFill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94224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3" y="1"/>
            <a:ext cx="12194853" cy="6871660"/>
          </a:xfrm>
          <a:prstGeom prst="rect">
            <a:avLst/>
          </a:prstGeom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-1331" y="1528989"/>
            <a:ext cx="4076026" cy="5343525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с двумя скругленными соседними углами 22"/>
          <p:cNvSpPr/>
          <p:nvPr/>
        </p:nvSpPr>
        <p:spPr>
          <a:xfrm>
            <a:off x="4068287" y="1528989"/>
            <a:ext cx="4076026" cy="5343525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с двумя скругленными соседними углами 23"/>
          <p:cNvSpPr/>
          <p:nvPr/>
        </p:nvSpPr>
        <p:spPr>
          <a:xfrm>
            <a:off x="8144312" y="1528989"/>
            <a:ext cx="4047687" cy="5343525"/>
          </a:xfrm>
          <a:prstGeom prst="round2SameRect">
            <a:avLst/>
          </a:prstGeom>
          <a:solidFill>
            <a:schemeClr val="bg1"/>
          </a:solidFill>
          <a:ln>
            <a:solidFill>
              <a:srgbClr val="7E2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638ACB-AC62-4496-9E5E-1A735ACF5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88" y="224031"/>
            <a:ext cx="10700232" cy="1449280"/>
          </a:xfrm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000" dirty="0">
                <a:solidFill>
                  <a:srgbClr val="FD6C40"/>
                </a:solidFill>
              </a:rPr>
              <a:t>БЛАГОПРИЯТНЫЙ ПРОФИЛЬ ЭФФЕКТИВНОСТИ, БЕЗОПАСНОСТИ И УДОБСТВА</a:t>
            </a:r>
            <a:r>
              <a:rPr lang="ru-RU" altLang="ru-RU" sz="3000" baseline="30000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1,2,3</a:t>
            </a:r>
            <a:br>
              <a:rPr lang="ru-RU" altLang="ru-RU" sz="2800" baseline="30000" dirty="0"/>
            </a:br>
            <a:r>
              <a:rPr lang="ru-RU" altLang="ru-RU" sz="20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Тройное превосходство по сравнению со стандартной терапией варфарином</a:t>
            </a:r>
            <a:r>
              <a:rPr lang="en-US" altLang="ru-RU" sz="20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!</a:t>
            </a:r>
            <a:endParaRPr lang="ru-RU" altLang="ru-RU" sz="2000" b="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B7EBAD-8E22-48B9-97A3-EEFE1B6D26F1}"/>
              </a:ext>
            </a:extLst>
          </p:cNvPr>
          <p:cNvSpPr txBox="1"/>
          <p:nvPr/>
        </p:nvSpPr>
        <p:spPr>
          <a:xfrm>
            <a:off x="4320906" y="2617293"/>
            <a:ext cx="3747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Низкая почечная экскреция -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27%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Двукратный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 прием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Преимущество над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ацетилсалициловой кислотой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DB7EBAD-8E22-48B9-97A3-EEFE1B6D26F1}"/>
              </a:ext>
            </a:extLst>
          </p:cNvPr>
          <p:cNvSpPr txBox="1"/>
          <p:nvPr/>
        </p:nvSpPr>
        <p:spPr>
          <a:xfrm>
            <a:off x="8313429" y="2617293"/>
            <a:ext cx="35607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Препарат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Эликвис</a:t>
            </a:r>
            <a:r>
              <a:rPr lang="ru-RU" sz="2400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 принимают внутрь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" charset="0"/>
                <a:ea typeface="Avenir Next" charset="0"/>
                <a:cs typeface="Avenir Next" charset="0"/>
              </a:rPr>
              <a:t>независимо от приема пищи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FFC00B-4C69-4C25-BD47-8BB2D80F1A52}"/>
              </a:ext>
            </a:extLst>
          </p:cNvPr>
          <p:cNvSpPr txBox="1"/>
          <p:nvPr/>
        </p:nvSpPr>
        <p:spPr>
          <a:xfrm>
            <a:off x="1186246" y="2575531"/>
            <a:ext cx="2808287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21%</a:t>
            </a:r>
            <a:endParaRPr lang="ru-RU" sz="40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E8B0D56-E54B-4F43-A19C-EA51A56271D6}"/>
              </a:ext>
            </a:extLst>
          </p:cNvPr>
          <p:cNvSpPr txBox="1"/>
          <p:nvPr/>
        </p:nvSpPr>
        <p:spPr>
          <a:xfrm>
            <a:off x="1186246" y="4500540"/>
            <a:ext cx="28067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11%</a:t>
            </a:r>
            <a:endParaRPr lang="ru-RU" sz="40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446B65F-A2E4-4026-AB4B-5715BFB2E532}"/>
              </a:ext>
            </a:extLst>
          </p:cNvPr>
          <p:cNvSpPr txBox="1"/>
          <p:nvPr/>
        </p:nvSpPr>
        <p:spPr>
          <a:xfrm>
            <a:off x="1186246" y="3525232"/>
            <a:ext cx="28067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>
                <a:solidFill>
                  <a:srgbClr val="FD6C40"/>
                </a:solidFill>
                <a:latin typeface="Avenir Next" charset="0"/>
                <a:ea typeface="Avenir Next" charset="0"/>
                <a:cs typeface="Avenir Next" charset="0"/>
              </a:rPr>
              <a:t>31%</a:t>
            </a:r>
            <a:endParaRPr lang="ru-RU" sz="4000" b="1" dirty="0">
              <a:solidFill>
                <a:srgbClr val="FD6C40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2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 txBox="1">
            <a:spLocks/>
          </p:cNvSpPr>
          <p:nvPr/>
        </p:nvSpPr>
        <p:spPr>
          <a:xfrm>
            <a:off x="1186246" y="3114023"/>
            <a:ext cx="2271975" cy="53055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Medium" charset="0"/>
                <a:ea typeface="Avenir Next Medium" charset="0"/>
                <a:cs typeface="Avenir Next Medium" charset="0"/>
              </a:rPr>
              <a:t>инсульты</a:t>
            </a:r>
            <a:endParaRPr lang="ru-RU" altLang="ru-RU" sz="1800" baseline="30000" dirty="0">
              <a:solidFill>
                <a:schemeClr val="tx1">
                  <a:lumMod val="95000"/>
                  <a:lumOff val="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3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 txBox="1">
            <a:spLocks/>
          </p:cNvSpPr>
          <p:nvPr/>
        </p:nvSpPr>
        <p:spPr>
          <a:xfrm>
            <a:off x="1186246" y="4056770"/>
            <a:ext cx="2271975" cy="53055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Medium" charset="0"/>
                <a:ea typeface="Avenir Next Medium" charset="0"/>
                <a:cs typeface="Avenir Next Medium" charset="0"/>
              </a:rPr>
              <a:t>кровотечения</a:t>
            </a:r>
            <a:endParaRPr lang="ru-RU" altLang="ru-RU" sz="1800" baseline="30000" dirty="0">
              <a:solidFill>
                <a:schemeClr val="tx1">
                  <a:lumMod val="95000"/>
                  <a:lumOff val="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4" name="Rectangle 8">
            <a:extLst>
              <a:ext uri="{FF2B5EF4-FFF2-40B4-BE49-F238E27FC236}">
                <a16:creationId xmlns:a16="http://schemas.microsoft.com/office/drawing/2014/main" id="{1E43DF38-B2A0-4F83-A727-A361FBDC0F27}"/>
              </a:ext>
            </a:extLst>
          </p:cNvPr>
          <p:cNvSpPr txBox="1">
            <a:spLocks/>
          </p:cNvSpPr>
          <p:nvPr/>
        </p:nvSpPr>
        <p:spPr>
          <a:xfrm>
            <a:off x="1186246" y="5064827"/>
            <a:ext cx="3609709" cy="53055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venir Next Medium" charset="0"/>
                <a:ea typeface="Avenir Next Medium" charset="0"/>
                <a:cs typeface="Avenir Next Medium" charset="0"/>
              </a:rPr>
              <a:t>общая смертность</a:t>
            </a:r>
            <a:endParaRPr lang="ru-RU" altLang="ru-RU" sz="1800" baseline="30000" dirty="0">
              <a:solidFill>
                <a:schemeClr val="tx1">
                  <a:lumMod val="95000"/>
                  <a:lumOff val="5000"/>
                </a:schemeClr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7" name="Стрелка вниз 46"/>
          <p:cNvSpPr/>
          <p:nvPr/>
        </p:nvSpPr>
        <p:spPr>
          <a:xfrm>
            <a:off x="779111" y="2788045"/>
            <a:ext cx="321848" cy="342060"/>
          </a:xfrm>
          <a:prstGeom prst="downArrow">
            <a:avLst/>
          </a:prstGeom>
          <a:solidFill>
            <a:srgbClr val="FD6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779111" y="3733440"/>
            <a:ext cx="321848" cy="342060"/>
          </a:xfrm>
          <a:prstGeom prst="downArrow">
            <a:avLst/>
          </a:prstGeom>
          <a:solidFill>
            <a:srgbClr val="FD6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779111" y="4745228"/>
            <a:ext cx="321848" cy="342060"/>
          </a:xfrm>
          <a:prstGeom prst="downArrow">
            <a:avLst/>
          </a:prstGeom>
          <a:solidFill>
            <a:srgbClr val="FD6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30" y="1751987"/>
            <a:ext cx="705445" cy="7054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703" y="1815822"/>
            <a:ext cx="682711" cy="68271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0" y="4976359"/>
            <a:ext cx="12192000" cy="1895302"/>
          </a:xfrm>
          <a:prstGeom prst="rect">
            <a:avLst/>
          </a:prstGeom>
        </p:spPr>
      </p:pic>
      <p:sp>
        <p:nvSpPr>
          <p:cNvPr id="28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75" y="6407114"/>
            <a:ext cx="7027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bg1"/>
                </a:solidFill>
              </a:rPr>
              <a:t>1. Инструкция по применению лекарственного препарата для медицинского применения ЭЛИКВИС®.</a:t>
            </a:r>
          </a:p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800" dirty="0">
                <a:solidFill>
                  <a:schemeClr val="bg1"/>
                </a:solidFill>
              </a:rPr>
              <a:t>2. </a:t>
            </a:r>
            <a:r>
              <a:rPr lang="ru-RU" altLang="ru-RU" sz="800" dirty="0" err="1">
                <a:solidFill>
                  <a:schemeClr val="bg1"/>
                </a:solidFill>
              </a:rPr>
              <a:t>Granger</a:t>
            </a:r>
            <a:r>
              <a:rPr lang="ru-RU" altLang="ru-RU" sz="800" dirty="0">
                <a:solidFill>
                  <a:schemeClr val="bg1"/>
                </a:solidFill>
              </a:rPr>
              <a:t> CB </a:t>
            </a:r>
            <a:r>
              <a:rPr lang="ru-RU" altLang="ru-RU" sz="800" dirty="0" err="1">
                <a:solidFill>
                  <a:schemeClr val="bg1"/>
                </a:solidFill>
              </a:rPr>
              <a:t>et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al</a:t>
            </a:r>
            <a:r>
              <a:rPr lang="ru-RU" altLang="ru-RU" sz="800" dirty="0">
                <a:solidFill>
                  <a:schemeClr val="bg1"/>
                </a:solidFill>
              </a:rPr>
              <a:t>. </a:t>
            </a:r>
            <a:r>
              <a:rPr lang="ru-RU" altLang="ru-RU" sz="800" dirty="0" err="1">
                <a:solidFill>
                  <a:schemeClr val="bg1"/>
                </a:solidFill>
              </a:rPr>
              <a:t>N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Engl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J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Med</a:t>
            </a:r>
            <a:r>
              <a:rPr lang="ru-RU" altLang="ru-RU" sz="800" dirty="0">
                <a:solidFill>
                  <a:schemeClr val="bg1"/>
                </a:solidFill>
              </a:rPr>
              <a:t>. 2011;365:981-992.3. </a:t>
            </a:r>
            <a:r>
              <a:rPr lang="ru-RU" altLang="ru-RU" sz="800" dirty="0" err="1">
                <a:solidFill>
                  <a:schemeClr val="bg1"/>
                </a:solidFill>
              </a:rPr>
              <a:t>Connolly</a:t>
            </a:r>
            <a:r>
              <a:rPr lang="ru-RU" altLang="ru-RU" sz="800" dirty="0">
                <a:solidFill>
                  <a:schemeClr val="bg1"/>
                </a:solidFill>
              </a:rPr>
              <a:t> SJ </a:t>
            </a:r>
            <a:r>
              <a:rPr lang="ru-RU" altLang="ru-RU" sz="800" dirty="0" err="1">
                <a:solidFill>
                  <a:schemeClr val="bg1"/>
                </a:solidFill>
              </a:rPr>
              <a:t>et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al</a:t>
            </a:r>
            <a:r>
              <a:rPr lang="ru-RU" altLang="ru-RU" sz="800" dirty="0">
                <a:solidFill>
                  <a:schemeClr val="bg1"/>
                </a:solidFill>
              </a:rPr>
              <a:t>. </a:t>
            </a:r>
            <a:r>
              <a:rPr lang="ru-RU" altLang="ru-RU" sz="800" dirty="0" err="1">
                <a:solidFill>
                  <a:schemeClr val="bg1"/>
                </a:solidFill>
              </a:rPr>
              <a:t>N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Engl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J</a:t>
            </a:r>
            <a:r>
              <a:rPr lang="ru-RU" altLang="ru-RU" sz="800" dirty="0">
                <a:solidFill>
                  <a:schemeClr val="bg1"/>
                </a:solidFill>
              </a:rPr>
              <a:t> </a:t>
            </a:r>
            <a:r>
              <a:rPr lang="ru-RU" altLang="ru-RU" sz="800" dirty="0" err="1">
                <a:solidFill>
                  <a:schemeClr val="bg1"/>
                </a:solidFill>
              </a:rPr>
              <a:t>Med</a:t>
            </a:r>
            <a:r>
              <a:rPr lang="ru-RU" altLang="ru-RU" sz="800" dirty="0">
                <a:solidFill>
                  <a:schemeClr val="bg1"/>
                </a:solidFill>
              </a:rPr>
              <a:t>. 2011; 364: 806–817.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374" y="1932951"/>
            <a:ext cx="925501" cy="51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93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19BD94F7-6226-4D58-AA78-0D1E1329640C}"/>
              </a:ext>
            </a:extLst>
          </p:cNvPr>
          <p:cNvSpPr txBox="1">
            <a:spLocks/>
          </p:cNvSpPr>
          <p:nvPr/>
        </p:nvSpPr>
        <p:spPr>
          <a:xfrm>
            <a:off x="334956" y="307051"/>
            <a:ext cx="11509325" cy="1084829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ЭЛИКВИС</a:t>
            </a:r>
            <a:r>
              <a:rPr lang="ru-RU" sz="2400" baseline="300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®</a:t>
            </a:r>
            <a:r>
              <a:rPr lang="ru-RU" sz="2400" dirty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rPr>
              <a:t>: УДОБНЫЙ ПЕРОРАЛЬНЫЙ ПРИЕМ С ПЕРВОГО ДНЯ ЛЕЧЕНИЯ ВЕНОЗНОЙ ТРОМБОЭМБОЛИИ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3272494" y="5851525"/>
            <a:ext cx="6931" cy="76200"/>
          </a:xfrm>
          <a:prstGeom prst="line">
            <a:avLst/>
          </a:prstGeom>
          <a:ln>
            <a:solidFill>
              <a:srgbClr val="FD6C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262" b="18300"/>
          <a:stretch/>
        </p:blipFill>
        <p:spPr>
          <a:xfrm>
            <a:off x="0" y="5115015"/>
            <a:ext cx="12192000" cy="1742985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E0D50F59-12B1-4D80-9B28-C1E2AD5AA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24" y="6387348"/>
            <a:ext cx="8053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sz="800" dirty="0">
                <a:solidFill>
                  <a:schemeClr val="bg1"/>
                </a:solidFill>
              </a:rPr>
              <a:t>1. Инструкция по медицинскому применению лекарственного препарата ЭЛИКВИС®.</a:t>
            </a:r>
          </a:p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sz="800" dirty="0">
                <a:solidFill>
                  <a:schemeClr val="bg1"/>
                </a:solidFill>
              </a:rPr>
              <a:t>2.  </a:t>
            </a:r>
            <a:r>
              <a:rPr lang="ru-RU" sz="800" dirty="0" err="1">
                <a:solidFill>
                  <a:schemeClr val="bg1"/>
                </a:solidFill>
              </a:rPr>
              <a:t>Yamahira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N</a:t>
            </a:r>
            <a:r>
              <a:rPr lang="ru-RU" sz="800" dirty="0">
                <a:solidFill>
                  <a:schemeClr val="bg1"/>
                </a:solidFill>
              </a:rPr>
              <a:t>. </a:t>
            </a:r>
            <a:r>
              <a:rPr lang="ru-RU" sz="800" dirty="0" err="1">
                <a:solidFill>
                  <a:schemeClr val="bg1"/>
                </a:solidFill>
              </a:rPr>
              <a:t>et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al</a:t>
            </a:r>
            <a:r>
              <a:rPr lang="ru-RU" sz="800" dirty="0">
                <a:solidFill>
                  <a:schemeClr val="bg1"/>
                </a:solidFill>
              </a:rPr>
              <a:t>. </a:t>
            </a:r>
            <a:r>
              <a:rPr lang="ru-RU" sz="800" dirty="0" err="1">
                <a:solidFill>
                  <a:schemeClr val="bg1"/>
                </a:solidFill>
              </a:rPr>
              <a:t>Int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J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Clin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Pharmacol</a:t>
            </a:r>
            <a:r>
              <a:rPr lang="ru-RU" sz="800" dirty="0">
                <a:solidFill>
                  <a:schemeClr val="bg1"/>
                </a:solidFill>
              </a:rPr>
              <a:t> </a:t>
            </a:r>
            <a:r>
              <a:rPr lang="ru-RU" sz="800" dirty="0" err="1">
                <a:solidFill>
                  <a:schemeClr val="bg1"/>
                </a:solidFill>
              </a:rPr>
              <a:t>Ther</a:t>
            </a:r>
            <a:r>
              <a:rPr lang="ru-RU" sz="800" dirty="0">
                <a:solidFill>
                  <a:schemeClr val="bg1"/>
                </a:solidFill>
              </a:rPr>
              <a:t>. 2014. doi:10.5414/CP201967.</a:t>
            </a:r>
          </a:p>
        </p:txBody>
      </p:sp>
      <p:pic>
        <p:nvPicPr>
          <p:cNvPr id="2" name="Объект 6">
            <a:extLst>
              <a:ext uri="{FF2B5EF4-FFF2-40B4-BE49-F238E27FC236}">
                <a16:creationId xmlns:a16="http://schemas.microsoft.com/office/drawing/2014/main" id="{65ED11FC-6987-BEF7-B2F1-5D2718672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1401" y="435010"/>
            <a:ext cx="9879440" cy="5186704"/>
          </a:xfrm>
          <a:noFill/>
        </p:spPr>
      </p:pic>
    </p:spTree>
    <p:extLst>
      <p:ext uri="{BB962C8B-B14F-4D97-AF65-F5344CB8AC3E}">
        <p14:creationId xmlns:p14="http://schemas.microsoft.com/office/powerpoint/2010/main" val="87143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1E638ACB-AC62-4496-9E5E-1A735ACF5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88" y="224031"/>
            <a:ext cx="10700232" cy="1449280"/>
          </a:xfrm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dirty="0">
                <a:solidFill>
                  <a:srgbClr val="FD6C40"/>
                </a:solidFill>
              </a:rPr>
              <a:t>Дженерики ПОАК в Российской Федерации</a:t>
            </a:r>
            <a:br>
              <a:rPr lang="ru-RU" altLang="ru-RU" sz="2800" b="1" baseline="30000" dirty="0"/>
            </a:br>
            <a:r>
              <a:rPr lang="ru-RU" altLang="ru-RU" sz="2000" b="1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Тройное превосходство по сравнению со стандартной терапией варфарином</a:t>
            </a:r>
            <a:r>
              <a:rPr lang="en-US" altLang="ru-RU" sz="2000" b="1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!</a:t>
            </a:r>
            <a:endParaRPr lang="ru-RU" altLang="ru-RU" sz="2000" b="1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-12895" y="5452492"/>
            <a:ext cx="12192000" cy="1895302"/>
          </a:xfrm>
          <a:prstGeom prst="rect">
            <a:avLst/>
          </a:prstGeom>
        </p:spPr>
      </p:pic>
      <p:graphicFrame>
        <p:nvGraphicFramePr>
          <p:cNvPr id="6" name="Diagram 6">
            <a:extLst>
              <a:ext uri="{FF2B5EF4-FFF2-40B4-BE49-F238E27FC236}">
                <a16:creationId xmlns:a16="http://schemas.microsoft.com/office/drawing/2014/main" id="{B058E24B-39A9-5CEF-B00B-8B9E4A35C5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3882171"/>
              </p:ext>
            </p:extLst>
          </p:nvPr>
        </p:nvGraphicFramePr>
        <p:xfrm>
          <a:off x="990601" y="1335024"/>
          <a:ext cx="10482943" cy="4611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E1581B6D-644A-849D-76E3-61D9F5EF4A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0285" y="1532181"/>
            <a:ext cx="914400" cy="914400"/>
          </a:xfrm>
          <a:prstGeom prst="rect">
            <a:avLst/>
          </a:prstGeom>
        </p:spPr>
      </p:pic>
      <p:pic>
        <p:nvPicPr>
          <p:cNvPr id="8" name="Рисунок 7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A9D7BD18-D119-A70E-4B26-B69FF2698A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201" y="2809162"/>
            <a:ext cx="914400" cy="914400"/>
          </a:xfrm>
          <a:prstGeom prst="rect">
            <a:avLst/>
          </a:prstGeom>
        </p:spPr>
      </p:pic>
      <p:pic>
        <p:nvPicPr>
          <p:cNvPr id="9" name="Рисунок 8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BACE785C-634C-5E27-D083-651F476233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55012" y="2800399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5C5A4D-C206-24B3-8EBB-39CA2E2B308B}"/>
              </a:ext>
            </a:extLst>
          </p:cNvPr>
          <p:cNvSpPr txBox="1"/>
          <p:nvPr/>
        </p:nvSpPr>
        <p:spPr bwMode="gray">
          <a:xfrm>
            <a:off x="254565" y="6455086"/>
            <a:ext cx="104829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  <a:hlinkClick r:id="rId10"/>
              </a:rPr>
              <a:t>https://grls.rosminzdrav.ru/GRLS.aspx?RegNumber=&amp;MnnR=%d0%90%d0%bf%d0%b8%d0%ba%d1%81%d0%b0%d0%b1%d0%b0%d0%bd&amp;lf=&amp;TradeNmR=&amp;OwnerName=&amp;MnfOrg=&amp;MnfOrgCountry=&amp;isfs=0&amp;regtype=1%2c6&amp;pageSize=10&amp;order=Registered&amp;orderType=desc&amp;pageNum=1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22BADB-000D-5B6A-2661-6F4CD1074F8C}"/>
              </a:ext>
            </a:extLst>
          </p:cNvPr>
          <p:cNvSpPr txBox="1"/>
          <p:nvPr/>
        </p:nvSpPr>
        <p:spPr bwMode="gray">
          <a:xfrm>
            <a:off x="302188" y="6696779"/>
            <a:ext cx="1001544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  <a:hlinkClick r:id="rId11"/>
              </a:rPr>
              <a:t>https://grls.rosminzdrav.ru/GRLS.aspx?RegNumber=&amp;MnnR=Ривароксабан&amp;lf=&amp;TradeNmR=&amp;OwnerName=&amp;MnfOrg=&amp;MnfOrgCountry=&amp;isfs=0&amp;regtype=1%2c6&amp;pageSize=10&amp;order=Registered&amp;orderType=desc&amp;pageNum=1</a:t>
            </a:r>
            <a:b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</a:b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F4F080-36DA-8443-0D91-80756E30BB84}"/>
              </a:ext>
            </a:extLst>
          </p:cNvPr>
          <p:cNvSpPr txBox="1"/>
          <p:nvPr/>
        </p:nvSpPr>
        <p:spPr bwMode="gray">
          <a:xfrm>
            <a:off x="254565" y="6853608"/>
            <a:ext cx="104829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sng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  <a:hlinkClick r:id="rId12"/>
              </a:rPr>
              <a:t>https://grls.rosminzdrav.ru/GRLS.aspx?RegNumber=&amp;MnnR=Дабигатрана+этексилат&amp;lf=&amp;TradeNmR=&amp;OwnerName=&amp;MnfOrg=&amp;MnfOrgCountry=&amp;isfs=0&amp;regtype=1%2c6&amp;pageSize=10&amp;order=Registered&amp;orderType=desc&amp;pageNum=1</a:t>
            </a:r>
            <a:br>
              <a:rPr kumimoji="0" lang="ru-RU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</a:b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542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62B70-286C-C716-CD06-F0BFE77F8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7BE76D1-F036-9156-2F54-DB00C7122945}"/>
              </a:ext>
            </a:extLst>
          </p:cNvPr>
          <p:cNvSpPr/>
          <p:nvPr/>
        </p:nvSpPr>
        <p:spPr>
          <a:xfrm>
            <a:off x="173709" y="2467137"/>
            <a:ext cx="571500" cy="5715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BEA042F-7B36-FEEA-1A2B-9F2404417B77}"/>
              </a:ext>
            </a:extLst>
          </p:cNvPr>
          <p:cNvSpPr/>
          <p:nvPr/>
        </p:nvSpPr>
        <p:spPr>
          <a:xfrm>
            <a:off x="144725" y="1258468"/>
            <a:ext cx="629469" cy="644002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E7758C7-EC67-DA8A-BFC3-6E27EECA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88" y="224031"/>
            <a:ext cx="10700232" cy="1449280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000" b="1" dirty="0">
                <a:solidFill>
                  <a:srgbClr val="FD6C40"/>
                </a:solidFill>
                <a:latin typeface="+mn-lt"/>
              </a:rPr>
              <a:t>Апиксабан (Эликвис</a:t>
            </a:r>
            <a:r>
              <a:rPr lang="ru-RU" sz="3000" b="1" dirty="0">
                <a:solidFill>
                  <a:srgbClr val="FD6C40"/>
                </a:solidFill>
                <a:latin typeface="+mn-lt"/>
                <a:cs typeface="Calibri" panose="020F0502020204030204" pitchFamily="34" charset="0"/>
              </a:rPr>
              <a:t>®)</a:t>
            </a:r>
            <a:r>
              <a:rPr lang="ru-RU" sz="3000" b="1" dirty="0">
                <a:solidFill>
                  <a:srgbClr val="FD6C40"/>
                </a:solidFill>
              </a:rPr>
              <a:t> и </a:t>
            </a:r>
            <a:r>
              <a:rPr lang="ru-RU" sz="3000" b="1" dirty="0" err="1">
                <a:solidFill>
                  <a:srgbClr val="FD6C40"/>
                </a:solidFill>
              </a:rPr>
              <a:t>ривароксабан</a:t>
            </a:r>
            <a:r>
              <a:rPr lang="ru-RU" sz="3000" b="1" dirty="0">
                <a:solidFill>
                  <a:srgbClr val="FD6C40"/>
                </a:solidFill>
              </a:rPr>
              <a:t> – разные действующие вещества лекарственных препаратов </a:t>
            </a:r>
            <a:r>
              <a:rPr lang="ru-RU" sz="4000" b="1" dirty="0">
                <a:solidFill>
                  <a:srgbClr val="FD6C40"/>
                </a:solidFill>
              </a:rPr>
              <a:t> </a:t>
            </a:r>
            <a:r>
              <a:rPr lang="ru-RU" altLang="ru-RU" sz="2000" b="1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Тройное превосходство по сравнению со стандартной терапией варфарином</a:t>
            </a:r>
            <a:r>
              <a:rPr lang="en-US" altLang="ru-RU" sz="2000" b="1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!</a:t>
            </a:r>
            <a:endParaRPr lang="ru-RU" altLang="ru-RU" sz="2000" b="1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5" name="Рисунок 24" descr="Изображение выглядит как Графика, графический дизайн, Красочность, творческий подход&#10;&#10;Автоматически созданное описание">
            <a:extLst>
              <a:ext uri="{FF2B5EF4-FFF2-40B4-BE49-F238E27FC236}">
                <a16:creationId xmlns:a16="http://schemas.microsoft.com/office/drawing/2014/main" id="{BF9C1FFE-EA24-76F2-F151-FCD9D7A8C6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-12895" y="5452492"/>
            <a:ext cx="12192000" cy="1895302"/>
          </a:xfrm>
          <a:prstGeom prst="rect">
            <a:avLst/>
          </a:prstGeom>
        </p:spPr>
      </p:pic>
      <p:graphicFrame>
        <p:nvGraphicFramePr>
          <p:cNvPr id="27" name="Объект 2">
            <a:extLst>
              <a:ext uri="{FF2B5EF4-FFF2-40B4-BE49-F238E27FC236}">
                <a16:creationId xmlns:a16="http://schemas.microsoft.com/office/drawing/2014/main" id="{CEB15AE0-299E-4411-42DF-C9D2FCC594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900563"/>
              </p:ext>
            </p:extLst>
          </p:nvPr>
        </p:nvGraphicFramePr>
        <p:xfrm>
          <a:off x="904115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" name="Graphic 7">
            <a:extLst>
              <a:ext uri="{FF2B5EF4-FFF2-40B4-BE49-F238E27FC236}">
                <a16:creationId xmlns:a16="http://schemas.microsoft.com/office/drawing/2014/main" id="{EABFA973-8DD4-8E06-CA10-006EEE72FC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00785" y="1330970"/>
            <a:ext cx="571500" cy="571500"/>
          </a:xfrm>
          <a:prstGeom prst="rect">
            <a:avLst/>
          </a:prstGeom>
        </p:spPr>
      </p:pic>
      <p:pic>
        <p:nvPicPr>
          <p:cNvPr id="16" name="Graphic 7">
            <a:extLst>
              <a:ext uri="{FF2B5EF4-FFF2-40B4-BE49-F238E27FC236}">
                <a16:creationId xmlns:a16="http://schemas.microsoft.com/office/drawing/2014/main" id="{A264C9BC-6306-C706-5E0B-0CF58E2ACA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73709" y="2467137"/>
            <a:ext cx="571500" cy="571500"/>
          </a:xfrm>
          <a:prstGeom prst="rect">
            <a:avLst/>
          </a:prstGeom>
        </p:spPr>
      </p:pic>
      <p:pic>
        <p:nvPicPr>
          <p:cNvPr id="18" name="Рисунок 17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7B58290D-E60F-1CFB-D9BD-07605859FA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0" y="3452999"/>
            <a:ext cx="914400" cy="914400"/>
          </a:xfrm>
          <a:prstGeom prst="rect">
            <a:avLst/>
          </a:prstGeom>
        </p:spPr>
      </p:pic>
      <p:pic>
        <p:nvPicPr>
          <p:cNvPr id="19" name="Рисунок 18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614835EA-4387-AE78-754C-8E8F62EBEF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76200" y="4582189"/>
            <a:ext cx="914400" cy="914400"/>
          </a:xfrm>
          <a:prstGeom prst="rect">
            <a:avLst/>
          </a:prstGeom>
        </p:spPr>
      </p:pic>
      <p:pic>
        <p:nvPicPr>
          <p:cNvPr id="20" name="Рисунок 19" descr="Восклицательный знак со сплошной заливкой">
            <a:extLst>
              <a:ext uri="{FF2B5EF4-FFF2-40B4-BE49-F238E27FC236}">
                <a16:creationId xmlns:a16="http://schemas.microsoft.com/office/drawing/2014/main" id="{8C5AD59D-67F2-44EC-E3C1-D98C3B5AE1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26844" y="4582189"/>
            <a:ext cx="914400" cy="914400"/>
          </a:xfrm>
          <a:prstGeom prst="rect">
            <a:avLst/>
          </a:prstGeom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0BA744BD-64A9-F34A-646D-F3877E2FB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0" y="6725902"/>
            <a:ext cx="80530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sz="800" dirty="0">
                <a:solidFill>
                  <a:schemeClr val="bg1"/>
                </a:solidFill>
              </a:rPr>
              <a:t>1. Инструкция по медицинскому применению лекарственного препарата ЭЛИКВИС®.</a:t>
            </a:r>
          </a:p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sz="800" dirty="0">
                <a:solidFill>
                  <a:schemeClr val="bg1"/>
                </a:solidFill>
              </a:rPr>
              <a:t>2.  Инструкция по </a:t>
            </a:r>
            <a:r>
              <a:rPr lang="ru-RU" sz="800" dirty="0" err="1">
                <a:solidFill>
                  <a:schemeClr val="bg1"/>
                </a:solidFill>
              </a:rPr>
              <a:t>мединскому</a:t>
            </a:r>
            <a:r>
              <a:rPr lang="ru-RU" sz="800" dirty="0">
                <a:solidFill>
                  <a:schemeClr val="bg1"/>
                </a:solidFill>
              </a:rPr>
              <a:t> применению лекарственного препарата </a:t>
            </a:r>
            <a:r>
              <a:rPr lang="ru-RU" sz="800" dirty="0" err="1">
                <a:solidFill>
                  <a:schemeClr val="bg1"/>
                </a:solidFill>
              </a:rPr>
              <a:t>Ксарелто</a:t>
            </a:r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®</a:t>
            </a:r>
            <a:endParaRPr lang="ru-RU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280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DE2A0-66D8-8352-B63D-D8DDD1A0A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C73B733D-438C-2F45-2D08-F4A05E685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88" y="224031"/>
            <a:ext cx="10700232" cy="1449280"/>
          </a:xfrm>
        </p:spPr>
        <p:txBody>
          <a:bodyPr anchor="t"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3000" b="1" dirty="0">
                <a:solidFill>
                  <a:srgbClr val="FD6C40"/>
                </a:solidFill>
                <a:latin typeface="+mn-lt"/>
              </a:rPr>
              <a:t>Правила отпуска лекарственных средств из аптечных </a:t>
            </a:r>
            <a:r>
              <a:rPr lang="ru-RU" sz="3000" b="1" dirty="0" err="1">
                <a:solidFill>
                  <a:srgbClr val="FD6C40"/>
                </a:solidFill>
                <a:latin typeface="+mn-lt"/>
              </a:rPr>
              <a:t>организаций</a:t>
            </a:r>
            <a:r>
              <a:rPr lang="ru-RU" altLang="ru-RU" sz="2000" b="1" dirty="0" err="1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ное</a:t>
            </a:r>
            <a:r>
              <a:rPr lang="ru-RU" altLang="ru-RU" sz="2000" b="1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превосходство по сравнению со стандартной терапией варфарином</a:t>
            </a:r>
            <a:r>
              <a:rPr lang="en-US" altLang="ru-RU" sz="2000" b="1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!</a:t>
            </a:r>
            <a:endParaRPr lang="ru-RU" altLang="ru-RU" sz="2000" b="1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25" name="Рисунок 24" descr="Изображение выглядит как Графика, графический дизайн, Красочность, творческий подход&#10;&#10;Автоматически созданное описание">
            <a:extLst>
              <a:ext uri="{FF2B5EF4-FFF2-40B4-BE49-F238E27FC236}">
                <a16:creationId xmlns:a16="http://schemas.microsoft.com/office/drawing/2014/main" id="{090144ED-318D-0830-FFA8-F52700A434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300" b="18300"/>
          <a:stretch/>
        </p:blipFill>
        <p:spPr>
          <a:xfrm>
            <a:off x="-12895" y="5452492"/>
            <a:ext cx="12192000" cy="1895302"/>
          </a:xfrm>
          <a:prstGeom prst="rect">
            <a:avLst/>
          </a:prstGeom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EE21181A-874D-3197-3402-9A6E310AA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124" y="6387348"/>
            <a:ext cx="8053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ru-RU" sz="800" dirty="0">
                <a:solidFill>
                  <a:schemeClr val="bg1"/>
                </a:solidFill>
              </a:rPr>
              <a:t>1. ФЗ от </a:t>
            </a:r>
            <a:r>
              <a:rPr lang="ru-RU" sz="800">
                <a:solidFill>
                  <a:schemeClr val="bg1"/>
                </a:solidFill>
              </a:rPr>
              <a:t>21.11.2011 </a:t>
            </a:r>
            <a:r>
              <a:rPr lang="en-US" sz="800">
                <a:solidFill>
                  <a:schemeClr val="bg1"/>
                </a:solidFill>
              </a:rPr>
              <a:t> </a:t>
            </a:r>
            <a:r>
              <a:rPr lang="ru-RU" sz="800">
                <a:solidFill>
                  <a:schemeClr val="bg1"/>
                </a:solidFill>
              </a:rPr>
              <a:t>№</a:t>
            </a:r>
            <a:r>
              <a:rPr lang="ru-RU" sz="80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323  </a:t>
            </a:r>
            <a:r>
              <a:rPr lang="ru-RU" sz="800" dirty="0">
                <a:solidFill>
                  <a:schemeClr val="bg1"/>
                </a:solidFill>
                <a:effectLst/>
                <a:latin typeface="Segoe UI" panose="020B0502040204020203" pitchFamily="34" charset="0"/>
              </a:rPr>
              <a:t>ст. 74 ч. 2</a:t>
            </a:r>
            <a:endParaRPr lang="ru-RU" sz="800" dirty="0">
              <a:solidFill>
                <a:schemeClr val="bg1"/>
              </a:solidFill>
            </a:endParaRPr>
          </a:p>
          <a:p>
            <a:pPr marL="228600" lvl="1" indent="-2286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AutoNum type="arabicPeriod" startAt="2"/>
            </a:pPr>
            <a:r>
              <a:rPr lang="ru-RU" sz="800" dirty="0">
                <a:solidFill>
                  <a:schemeClr val="bg1"/>
                </a:solidFill>
              </a:rPr>
              <a:t>Приказ МЗ РФ от 24.11.21  №1094н</a:t>
            </a:r>
          </a:p>
          <a:p>
            <a:pPr marL="228600" lvl="1" indent="-228600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AutoNum type="arabicPeriod" startAt="2"/>
            </a:pPr>
            <a:r>
              <a:rPr lang="ru-RU" sz="800" dirty="0">
                <a:solidFill>
                  <a:schemeClr val="bg1"/>
                </a:solidFill>
              </a:rPr>
              <a:t>Приказ МЗ РФ от 31.08.2016  №647н</a:t>
            </a:r>
          </a:p>
        </p:txBody>
      </p:sp>
      <p:graphicFrame>
        <p:nvGraphicFramePr>
          <p:cNvPr id="30" name="Объект 4">
            <a:extLst>
              <a:ext uri="{FF2B5EF4-FFF2-40B4-BE49-F238E27FC236}">
                <a16:creationId xmlns:a16="http://schemas.microsoft.com/office/drawing/2014/main" id="{AD0CFB14-8F00-ED6C-C4DA-D8A202B886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8999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08516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 t="-19206" r="23" b="19206"/>
          <a:stretch/>
        </p:blipFill>
        <p:spPr>
          <a:xfrm>
            <a:off x="0" y="4896196"/>
            <a:ext cx="12192000" cy="1895302"/>
          </a:xfrm>
          <a:prstGeom prst="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5745CA2F-60C3-46BC-A4C2-B7142F6D8563}"/>
              </a:ext>
            </a:extLst>
          </p:cNvPr>
          <p:cNvSpPr txBox="1">
            <a:spLocks/>
          </p:cNvSpPr>
          <p:nvPr/>
        </p:nvSpPr>
        <p:spPr bwMode="auto">
          <a:xfrm>
            <a:off x="551384" y="226394"/>
            <a:ext cx="999574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85750" indent="-285750"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77850" indent="-176213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58838" indent="-176213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39825" indent="-176213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597025" indent="-176213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054225" indent="-176213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11425" indent="-176213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68625" indent="-176213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dirty="0">
                <a:solidFill>
                  <a:srgbClr val="761E4A"/>
                </a:solidFill>
                <a:latin typeface="Avenir Next" charset="0"/>
                <a:ea typeface="Avenir Next" charset="0"/>
                <a:cs typeface="Avenir Next" charset="0"/>
              </a:rPr>
              <a:t>КРАТКАЯ ИНСТРУКЦИЯ ПРЕПАРАТА ЭЛИКВИС</a:t>
            </a:r>
            <a:r>
              <a:rPr lang="ru-RU" altLang="ru-RU" sz="2400" baseline="30000" dirty="0">
                <a:solidFill>
                  <a:srgbClr val="761E4A"/>
                </a:solidFill>
                <a:latin typeface="Avenir Next" charset="0"/>
                <a:ea typeface="Avenir Next" charset="0"/>
                <a:cs typeface="Avenir Next" charset="0"/>
              </a:rPr>
              <a:t>®</a:t>
            </a:r>
            <a:r>
              <a:rPr lang="ru-RU" altLang="ru-RU" sz="2400" dirty="0">
                <a:solidFill>
                  <a:srgbClr val="761E4A"/>
                </a:solidFill>
                <a:latin typeface="Avenir Next" charset="0"/>
                <a:ea typeface="Avenir Next" charset="0"/>
                <a:cs typeface="Avenir Next" charset="0"/>
              </a:rPr>
              <a:t> (АПИКСАБАН)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DF1F29D2-7D5B-458A-BC2F-E91B41E03928}"/>
              </a:ext>
            </a:extLst>
          </p:cNvPr>
          <p:cNvSpPr/>
          <p:nvPr/>
        </p:nvSpPr>
        <p:spPr>
          <a:xfrm>
            <a:off x="3557996" y="6353759"/>
            <a:ext cx="54507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ООО «</a:t>
            </a:r>
            <a:r>
              <a:rPr lang="ru-RU" sz="800" kern="0" dirty="0" err="1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Пфайзер</a:t>
            </a:r>
            <a:r>
              <a:rPr lang="ru-RU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Инновации».</a:t>
            </a:r>
          </a:p>
          <a:p>
            <a:pPr>
              <a:defRPr/>
            </a:pPr>
            <a:r>
              <a:rPr lang="ru-RU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Россия, 123112, Москва, Пресненская наб., д. 10,</a:t>
            </a:r>
            <a:r>
              <a:rPr lang="en-US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ru-RU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БЦ «Башня на Набережной» (Блок С)</a:t>
            </a:r>
            <a:r>
              <a:rPr lang="en-US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.</a:t>
            </a:r>
            <a:endParaRPr lang="ru-RU" sz="800" kern="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>
              <a:defRPr/>
            </a:pPr>
            <a:r>
              <a:rPr lang="ru-RU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Тел.: +7 (495) 287 50 00. Факс: +7 (495) 287 53 00. </a:t>
            </a:r>
            <a:r>
              <a:rPr lang="en-US" sz="800" kern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www.pfizer.ru</a:t>
            </a:r>
            <a:endParaRPr lang="ru-RU" sz="800" kern="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5" name="Прямоугольник 3">
            <a:extLst>
              <a:ext uri="{FF2B5EF4-FFF2-40B4-BE49-F238E27FC236}">
                <a16:creationId xmlns:a16="http://schemas.microsoft.com/office/drawing/2014/main" id="{99FD011B-D9A7-4A6E-B725-AB374557C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54" y="6353759"/>
            <a:ext cx="334151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80000"/>
              <a:buFont typeface="ZapfChancery"/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63"/>
              </a:spcBef>
              <a:buClr>
                <a:schemeClr val="accent2"/>
              </a:buClr>
              <a:buSzPct val="100000"/>
              <a:buFont typeface="Wingdings 3" panose="05040102010807070707" pitchFamily="18" charset="2"/>
              <a:buChar char=""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Wingdings" panose="05000000000000000000" pitchFamily="2" charset="2"/>
              <a:buChar char="§"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100000"/>
              <a:buFont typeface="Arial" panose="020B0604020202020204" pitchFamily="34" charset="0"/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63"/>
              </a:spcBef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63"/>
              </a:spcBef>
              <a:spcAft>
                <a:spcPct val="0"/>
              </a:spcAft>
              <a:buClr>
                <a:srgbClr val="F26937"/>
              </a:buClr>
              <a:buSzPct val="95000"/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Служба Медицинской Информации: </a:t>
            </a:r>
            <a:r>
              <a:rPr lang="en-US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MedInfo.Russia@Pfizer.com</a:t>
            </a:r>
            <a:r>
              <a:rPr lang="ru-RU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 Доступ к информации о рецептурных препаратах </a:t>
            </a:r>
            <a:r>
              <a:rPr lang="en-US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Pfizer</a:t>
            </a:r>
            <a:r>
              <a:rPr lang="ru-RU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 на</a:t>
            </a:r>
            <a:br>
              <a:rPr lang="ru-RU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</a:br>
            <a:r>
              <a:rPr lang="ru-RU" sz="800" b="0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rPr>
              <a:t>интернет-сайте www.pfizermedinfo.ru</a:t>
            </a:r>
            <a:endParaRPr lang="ru-RU" altLang="ru-RU" sz="800" b="0" dirty="0">
              <a:solidFill>
                <a:schemeClr val="bg1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pic>
        <p:nvPicPr>
          <p:cNvPr id="1026" name="Picture 2" descr="C:\Users\Admin\Downloads\logo_foote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07789" y="5869038"/>
            <a:ext cx="1174750" cy="476629"/>
          </a:xfrm>
          <a:prstGeom prst="rect">
            <a:avLst/>
          </a:prstGeom>
          <a:noFill/>
        </p:spPr>
      </p:pic>
      <p:sp>
        <p:nvSpPr>
          <p:cNvPr id="2" name="object 22">
            <a:extLst>
              <a:ext uri="{FF2B5EF4-FFF2-40B4-BE49-F238E27FC236}">
                <a16:creationId xmlns:a16="http://schemas.microsoft.com/office/drawing/2014/main" id="{602B9ADE-8867-5E97-0B7A-E01F9CA9EF5E}"/>
              </a:ext>
            </a:extLst>
          </p:cNvPr>
          <p:cNvSpPr txBox="1">
            <a:spLocks/>
          </p:cNvSpPr>
          <p:nvPr/>
        </p:nvSpPr>
        <p:spPr bwMode="gray">
          <a:xfrm>
            <a:off x="447675" y="1428871"/>
            <a:ext cx="11296650" cy="3949700"/>
          </a:xfrm>
          <a:prstGeom prst="rect">
            <a:avLst/>
          </a:prstGeom>
        </p:spPr>
        <p:txBody>
          <a:bodyPr vert="horz" wrap="square" lIns="0" tIns="0" rIns="0" bIns="0" numCol="2" spcCol="504000" rtlCol="0">
            <a:spAutoFit/>
          </a:bodyPr>
          <a:lstStyle>
            <a:lvl1pPr marL="0" indent="0" algn="l" defTabSz="914396" rtl="0" eaLnBrk="1" latinLnBrk="0" hangingPunct="1">
              <a:lnSpc>
                <a:spcPct val="110000"/>
              </a:lnSpc>
              <a:spcBef>
                <a:spcPts val="2000"/>
              </a:spcBef>
              <a:buClrTx/>
              <a:buSzPct val="100000"/>
              <a:buFont typeface="Arial" panose="020B0604020202020204" pitchFamily="34" charset="0"/>
              <a:buNone/>
              <a:defRPr lang="en-US"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1" indent="-233362" algn="l" defTabSz="914396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8185" indent="-225424" algn="l" defTabSz="914396" rtl="0" eaLnBrk="1" latinLnBrk="0" hangingPunct="1">
              <a:lnSpc>
                <a:spcPct val="9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96" indent="-171450" algn="l" defTabSz="914396" rtl="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9021" indent="-114300" algn="l" defTabSz="914396" rtl="0" eaLnBrk="1" latinLnBrk="0" hangingPunct="1">
              <a:lnSpc>
                <a:spcPct val="90000"/>
              </a:lnSpc>
              <a:spcBef>
                <a:spcPts val="100"/>
              </a:spcBef>
              <a:buClrTx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0" indent="-228599" algn="l" defTabSz="9143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88" indent="-228599" algn="l" defTabSz="9143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86" indent="-228599" algn="l" defTabSz="9143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85" indent="-228599" algn="l" defTabSz="91439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6351" algn="just">
              <a:lnSpc>
                <a:spcPts val="900"/>
              </a:lnSpc>
            </a:pP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Торговое  название: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Эликвис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®.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МНН: 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апиксабан.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Лекарственная  форма: 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таблетки,  покрытые  пленочной  оболочкой.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Состав: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одна таблетка содержит 2,5 мг или 5 мг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апиксабана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Показания к применению: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профилактика венозной тромбоэмболии у пациентов после планового эндопротезирования тазобедренного или коленного сустава; профилактика инсульта и системной тромбоэмболии  у  взрослых  пациентов  с  неклапанной  фибрилляцией  предсердий,  имеющих  один  или  несколько  факторов риска, таких как инсульт или транзиторная ишемическая атака в анамнезе, возраст 75 лет и старше, артериальная гипертензия, сахарный диабет, сопровождающаяся симптомами хроническая сердечная недостаточность (функциональный класс II и выше по  классификации    NYHA).  Исключение  составляют  пациенты  с  тяжелым  и  умеренно  выраженным  митральным  стенозом или  искусственными  клапанами  сердца;  лечение  тромбоза  глубоких  вен  (ТГВ),  тромбоэмболии  легочной  артерии  (ТЭЛА),  а также  профилактика  рецидивов  ТГВ  и  ТЭЛА.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Противопоказания: 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повышенная  чувствительность  к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апиксабану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или  любому другому  компоненту  препарата.  Активное  клинически  значимое  кровотечение.  Заболевания  печени,  сопровождающиеся нарушениями  в  системе  свертывания  крови  и  клинически  значимым  риском  развития  кровотечений.  Заболевания  или состояния, характеризующиеся значимым риском большого кровотечения: существующее в настоящее время или недавнее обострение язвенной болезни желудочно-кишечного тракта; наличие злокачественного новообразования с высоким риском кровотечения; недавнее повреждение головного или спинного мозга; недавно перенесенное оперативное вмешательство на головном или спинном мозге, а также на органе зрения; недавно перенесенный геморрагический инсульт; установленное или подозреваемое варикозное расширение вен пищевода; артериовенозная мальформация; аневризма сосудов или выраженные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внутриспинальные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или  внутримозговые  изменения  сосудов.  Нарушение  функции  почек  с  клиренсом  креатинина  менее 15 мл/мин, а также применение у пациентов, находящихся на диализе. Возраст до 18 лет (данные о применении препарата отсутствуют).  Беременность  (данные  о  применении  препарата  отсутствуют).  Период  грудного  вскармливания  (данные  о применении  препарата  отсутствуют).  Одновременное  применение  с  любыми  другими  антикоагулянтными  препаратами, включая 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нефракционированный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 гепарин   (НФГ),   низкомолекулярные   гепарины   (НМГ)   (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эноксапарин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, 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далтепарин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 и   др.), производные гепарина (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фондапаринукс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и др.), пероральные антикоагулянты (варфарин,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ривароксабан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, дабигатран и др.), за исключением тех ситуаций, когда пациент переводится на терапию или с терапии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апиксабаном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, или если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нефракционированный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гепарин  назначается  в  дозах,  необходимых  для  поддержания  проходимости  центрального  венозного  или  артериального катетера.   Врожденный   дефицит   лактазы,   непереносимость   лактозы, 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глюкозо-галактозная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мальабсорбция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. 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Побочное действие: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частыми нежелательными реакциями были кровотечение различных локализаций (носовые, желудочно-кишечные, ректальное, кровотечение из десен, гематурия, кровоизлияния в ткани глазного яблока), кровоподтек, носовое кровотечение и гематома, анемия, закрытая травма, тошнота. Перечень всех побочных эффектов представлен в полной версии инструкции по медицинскому применению.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Способ применения и дозы: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препарат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Эликвис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® принимают внутрь, независимо от приема пищи. Для пациентов, которые не могут проглотить таблетку целиком, ее можно измельчить и развести (в воде, водной декстрозе, яблочном соке или пюре) и незамедлительно принять внутрь. В качестве альтернативы таблетку можно измельчить и развести в воде или 5%-ном водном растворе декстрозы и незамедлительно ввести полученную суспензию через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назогастральный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зонд. Лекарственное вещество в измельченных таблетках сохраняет стабильность в воде, водной декстрозе, яблочном соке или пюре до 4 часов. </a:t>
            </a:r>
            <a:b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</a:b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У пациентов с фибрилляцией предсердий: по 5 мг два раза в сутки. У пациентов с фибрилляцией предсердий дозу препарата снижают до 2,5 мг два раза в сутки при наличии сочетания двух или более из следующих характеристик – возраст 80 лет и старше, масса тела 60 кг и менее или концентрация креатинина в плазме крови ≥ 1,5 мг/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дл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(133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мкмоль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/л). У пациентов с нарушением функции почек тяжелой степени (с клиренсом креатинина 15–29 мл/мин) и фибрилляцией предсердий следует применять дозу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апиксабана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– 2,5 мг два раза в сутки. Не принимавшим ранее антикоагулянты пациентам с фибрилляцией предсердий,  которым  требуется  проведение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кардиоверсии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,  для  достижения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антикоагуляции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возможно  назначение  по крайней мере 5 доз препарата по 5 мг 2 раза в сутки (2,5 мг в сутки, если пациент подходит под критерии снижения дозы) перед проведением процедуры. Если проведение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кардиоверсии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требуется до назначения 5 доз препарата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Эликвис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, возможно применение  нагрузочной  дозы 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апиксабана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 10  мг  по  крайней  мере  за  2  часа  до  проведения  процедуры  с  последующим приемом 5 мг 2 раза в сутки (2,5 мг в сутки, если пациент подходит под критерии снижения дозы). У пациентов с фибрилляцией предсердий нет необходимости прекращать терапию препаратом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Эликвис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® перед </a:t>
            </a:r>
            <a:r>
              <a:rPr lang="ru-RU" sz="800" dirty="0" err="1">
                <a:solidFill>
                  <a:srgbClr val="231F20"/>
                </a:solidFill>
                <a:latin typeface="Calibri"/>
                <a:cs typeface="Calibri"/>
              </a:rPr>
              <a:t>катетерной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 абляцией. У пациентов после планового эндопротезирования тазобедренного или коленного сустава: 2,5 мг 2 раза в сутки (первый прием через 12–24 часа после оперативного вмешательства). У пациентов, перенесших эндопротезирование тазобедренного сустава, рекомендуемая длительность терапии составляет от 32 до 38 дней, коленного сустава – от 10 до 14 дней. Лечение тромбоза глубоких вен, тромбоэмболии легочной артерии (ТЭЛА): по 10 мг два раза в сутки в течение </a:t>
            </a:r>
            <a:b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</a:b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7 дней, затем 5 мг 2 раза в сутки. Продолжительность лечения определяется индивидуально с учетом соотношения ожидаемой пользы и риска возникновения клинически значимых кровотечений. Профилактика рецидивов тромбоза глубоких вен, тромбоэмболии легочной артерии (ТЭЛА): по 2,5 мг два раза в сутки после как минимум 6 месяцев лечения тромбоза глубоких вен или ТЭЛА. Отпускается по рецепту врача.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Срок годности: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3  года.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Регистрационное  удостоверение:  </a:t>
            </a:r>
            <a:r>
              <a:rPr lang="ru-RU" sz="800" dirty="0">
                <a:solidFill>
                  <a:srgbClr val="231F20"/>
                </a:solidFill>
                <a:latin typeface="Calibri"/>
                <a:cs typeface="Calibri"/>
              </a:rPr>
              <a:t>ЛП-002007,  ЛП-001475.  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Подробная  информация  содержится  в  Инструкции  по медицинскому применению лекарственного препарата, перед применением необходимо ознакомиться с полным текстом Инструкции по применению препарата </a:t>
            </a:r>
            <a:r>
              <a:rPr lang="ru-RU" sz="800" b="1" dirty="0" err="1">
                <a:solidFill>
                  <a:srgbClr val="231F20"/>
                </a:solidFill>
                <a:latin typeface="Calibri"/>
                <a:cs typeface="Calibri"/>
              </a:rPr>
              <a:t>Эликвис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® 5 мг; </a:t>
            </a:r>
            <a:r>
              <a:rPr lang="ru-RU" sz="800" b="1" dirty="0" err="1">
                <a:solidFill>
                  <a:srgbClr val="231F20"/>
                </a:solidFill>
                <a:latin typeface="Calibri"/>
                <a:cs typeface="Calibri"/>
              </a:rPr>
              <a:t>Эликвис</a:t>
            </a:r>
            <a:r>
              <a:rPr lang="ru-RU" sz="800" b="1" dirty="0">
                <a:solidFill>
                  <a:srgbClr val="231F20"/>
                </a:solidFill>
                <a:latin typeface="Calibri"/>
                <a:cs typeface="Calibri"/>
              </a:rPr>
              <a:t>® 2,5 мг.</a:t>
            </a:r>
            <a:endParaRPr lang="ru-RU" sz="800" dirty="0"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C76509-000D-4C0B-63CF-9B61876521C6}"/>
              </a:ext>
            </a:extLst>
          </p:cNvPr>
          <p:cNvSpPr txBox="1"/>
          <p:nvPr/>
        </p:nvSpPr>
        <p:spPr>
          <a:xfrm>
            <a:off x="89454" y="6107352"/>
            <a:ext cx="2329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PP-ELI-RUS-2964 </a:t>
            </a:r>
            <a:r>
              <a:rPr lang="ru-RU" sz="1200" dirty="0">
                <a:solidFill>
                  <a:schemeClr val="bg1"/>
                </a:solidFill>
              </a:rPr>
              <a:t>от</a:t>
            </a:r>
            <a:r>
              <a:rPr lang="en-US" sz="1200" dirty="0">
                <a:solidFill>
                  <a:schemeClr val="bg1"/>
                </a:solidFill>
              </a:rPr>
              <a:t> 29</a:t>
            </a:r>
            <a:r>
              <a:rPr lang="ru-RU" sz="1200" dirty="0">
                <a:solidFill>
                  <a:schemeClr val="bg1"/>
                </a:solidFill>
              </a:rPr>
              <a:t>.01.2025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829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6116bc-48e5-4fb7-bf8b-733c55c24cf6">
      <Terms xmlns="http://schemas.microsoft.com/office/infopath/2007/PartnerControls"/>
    </lcf76f155ced4ddcb4097134ff3c332f>
    <TaxCatchAll xmlns="1204a7e5-ca65-4cc2-a4f3-1da6523257c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322D411A9F48E4CBF13AC4F921F95C6" ma:contentTypeVersion="15" ma:contentTypeDescription="Создание документа." ma:contentTypeScope="" ma:versionID="50d2b8f4d921193e0fc439a40da8c09e">
  <xsd:schema xmlns:xsd="http://www.w3.org/2001/XMLSchema" xmlns:xs="http://www.w3.org/2001/XMLSchema" xmlns:p="http://schemas.microsoft.com/office/2006/metadata/properties" xmlns:ns2="116116bc-48e5-4fb7-bf8b-733c55c24cf6" xmlns:ns3="1204a7e5-ca65-4cc2-a4f3-1da6523257c6" targetNamespace="http://schemas.microsoft.com/office/2006/metadata/properties" ma:root="true" ma:fieldsID="ad93f0f379e9b39ddac5e21d86407a7b" ns2:_="" ns3:_="">
    <xsd:import namespace="116116bc-48e5-4fb7-bf8b-733c55c24cf6"/>
    <xsd:import namespace="1204a7e5-ca65-4cc2-a4f3-1da6523257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6116bc-48e5-4fb7-bf8b-733c55c24c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8f9dd247-5f48-452a-8dc4-ff9a39258e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04a7e5-ca65-4cc2-a4f3-1da6523257c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4dc470f-f0de-4f29-addb-f7d177099a26}" ma:internalName="TaxCatchAll" ma:showField="CatchAllData" ma:web="1204a7e5-ca65-4cc2-a4f3-1da6523257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39CFF1-045C-495D-8BD7-110CA43A9858}">
  <ds:schemaRefs>
    <ds:schemaRef ds:uri="http://schemas.microsoft.com/office/2006/metadata/properties"/>
    <ds:schemaRef ds:uri="http://schemas.microsoft.com/office/infopath/2007/PartnerControls"/>
    <ds:schemaRef ds:uri="116116bc-48e5-4fb7-bf8b-733c55c24cf6"/>
    <ds:schemaRef ds:uri="1204a7e5-ca65-4cc2-a4f3-1da6523257c6"/>
  </ds:schemaRefs>
</ds:datastoreItem>
</file>

<file path=customXml/itemProps2.xml><?xml version="1.0" encoding="utf-8"?>
<ds:datastoreItem xmlns:ds="http://schemas.openxmlformats.org/officeDocument/2006/customXml" ds:itemID="{70B07AFB-1235-40EA-977A-8E5C8A9E20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84D94C-1859-4C4F-8142-37D2F5AC68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6116bc-48e5-4fb7-bf8b-733c55c24cf6"/>
    <ds:schemaRef ds:uri="1204a7e5-ca65-4cc2-a4f3-1da6523257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10428</TotalTime>
  <Words>2556</Words>
  <Application>Microsoft Office PowerPoint</Application>
  <PresentationFormat>Широкоэкранный</PresentationFormat>
  <Paragraphs>168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MS PGothic</vt:lpstr>
      <vt:lpstr>Aptos ExtraBold</vt:lpstr>
      <vt:lpstr>Arial</vt:lpstr>
      <vt:lpstr>Avenir Next</vt:lpstr>
      <vt:lpstr>Avenir Next Medium</vt:lpstr>
      <vt:lpstr>Calibri</vt:lpstr>
      <vt:lpstr>Calibri Light</vt:lpstr>
      <vt:lpstr>Segoe UI</vt:lpstr>
      <vt:lpstr>Тема Office</vt:lpstr>
      <vt:lpstr>Презентация PowerPoint</vt:lpstr>
      <vt:lpstr>Презентация PowerPoint</vt:lpstr>
      <vt:lpstr>Презентация PowerPoint</vt:lpstr>
      <vt:lpstr>ПОКАЗАНИЯ К ПРИМЕНЕНИЮ ПРЕПАРАТА ЭЛИКВИС® </vt:lpstr>
      <vt:lpstr>ЭЛИКВИС® —  ЕДИНСТВЕННЫЙ ПОАК, ПОКАЗАВШИЙ  ПРЕВОСХОДСТВО НАД ВАРФАРИНОМ  у пациентов с неклапанной фибрилляцией предсердий по трем показателям: </vt:lpstr>
      <vt:lpstr>Презентация PowerPoint</vt:lpstr>
      <vt:lpstr>Презентация PowerPoint</vt:lpstr>
      <vt:lpstr>Эликвис® Простой режим применения при всех показаниях</vt:lpstr>
      <vt:lpstr>СОБЛЮДЕНИЕ ТЕРАПИИ ВАЖНО ДЛЯ ЭФФЕКТИВНОСТИ И БЕЗОПАСНОСТИ</vt:lpstr>
      <vt:lpstr>Презентация PowerPoint</vt:lpstr>
      <vt:lpstr>БЛАГОПРИЯТНЫЙ ПРОФИЛЬ ЭФФЕКТИВНОСТИ, БЕЗОПАСНОСТИ И УДОБСТВА1,2,3 Тройное превосходство по сравнению со стандартной терапией варфарином!</vt:lpstr>
      <vt:lpstr>Презентация PowerPoint</vt:lpstr>
      <vt:lpstr>Дженерики ПОАК в Российской Федерации Тройное превосходство по сравнению со стандартной терапией варфарином!</vt:lpstr>
      <vt:lpstr>Апиксабан (Эликвис®) и ривароксабан – разные действующие вещества лекарственных препаратов  Тройное превосходство по сравнению со стандартной терапией варфарином!</vt:lpstr>
      <vt:lpstr>Правила отпуска лекарственных средств из аптечных организацийное превосходство по сравнению со стандартной терапией варфарином!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alyona@batenka.ru</dc:creator>
  <cp:lastModifiedBy>Kopas, Tatyana</cp:lastModifiedBy>
  <cp:revision>113</cp:revision>
  <dcterms:created xsi:type="dcterms:W3CDTF">2022-07-29T09:39:22Z</dcterms:created>
  <dcterms:modified xsi:type="dcterms:W3CDTF">2025-01-30T13:29:20Z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0x0101002322D411A9F48E4CBF13AC4F921F95C6</vt:lpwstr>
  </property>
  <property fmtid="{D5CDD505-2E9C-101B-9397-08002B2CF9AE}" pid="3" name="MSIP_Label_4791b42f-c435-42ca-9531-75a3f42aae3d_Enabled">
    <vt:lpwstr>true</vt:lpwstr>
  </property>
  <property fmtid="{D5CDD505-2E9C-101B-9397-08002B2CF9AE}" pid="4" name="MSIP_Label_4791b42f-c435-42ca-9531-75a3f42aae3d_SetDate">
    <vt:lpwstr>2023-06-07T15:26:38Z</vt:lpwstr>
  </property>
  <property fmtid="{D5CDD505-2E9C-101B-9397-08002B2CF9AE}" pid="5" name="MSIP_Label_4791b42f-c435-42ca-9531-75a3f42aae3d_Method">
    <vt:lpwstr>Privileged</vt:lpwstr>
  </property>
  <property fmtid="{D5CDD505-2E9C-101B-9397-08002B2CF9AE}" pid="6" name="MSIP_Label_4791b42f-c435-42ca-9531-75a3f42aae3d_Name">
    <vt:lpwstr>4791b42f-c435-42ca-9531-75a3f42aae3d</vt:lpwstr>
  </property>
  <property fmtid="{D5CDD505-2E9C-101B-9397-08002B2CF9AE}" pid="7" name="MSIP_Label_4791b42f-c435-42ca-9531-75a3f42aae3d_SiteId">
    <vt:lpwstr>7a916015-20ae-4ad1-9170-eefd915e9272</vt:lpwstr>
  </property>
  <property fmtid="{D5CDD505-2E9C-101B-9397-08002B2CF9AE}" pid="8" name="MSIP_Label_4791b42f-c435-42ca-9531-75a3f42aae3d_ActionId">
    <vt:lpwstr>66312b09-b817-4409-8ead-b8d621338d23</vt:lpwstr>
  </property>
  <property fmtid="{D5CDD505-2E9C-101B-9397-08002B2CF9AE}" pid="9" name="MSIP_Label_4791b42f-c435-42ca-9531-75a3f42aae3d_ContentBits">
    <vt:lpwstr>0</vt:lpwstr>
  </property>
  <property fmtid="{D5CDD505-2E9C-101B-9397-08002B2CF9AE}" pid="10" name="MediaServiceImageTags">
    <vt:lpwstr/>
  </property>
</Properties>
</file>