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2" r:id="rId4"/>
    <p:sldId id="258" r:id="rId5"/>
    <p:sldId id="261" r:id="rId6"/>
    <p:sldId id="263" r:id="rId7"/>
    <p:sldId id="264" r:id="rId8"/>
    <p:sldId id="265" r:id="rId9"/>
    <p:sldId id="267" r:id="rId10"/>
    <p:sldId id="268" r:id="rId11"/>
    <p:sldId id="269" r:id="rId12"/>
    <p:sldId id="279" r:id="rId13"/>
    <p:sldId id="282" r:id="rId14"/>
    <p:sldId id="283" r:id="rId15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9ECB"/>
    <a:srgbClr val="ED1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60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rbina, Elena" userId="d8506819-59fd-43b6-ab7d-7b04e9589f4b" providerId="ADAL" clId="{01A7E1C8-8E87-4A2B-A651-8BD1BC8F9DB1}"/>
    <pc:docChg chg="custSel modSld">
      <pc:chgData name="Derbina, Elena" userId="d8506819-59fd-43b6-ab7d-7b04e9589f4b" providerId="ADAL" clId="{01A7E1C8-8E87-4A2B-A651-8BD1BC8F9DB1}" dt="2024-01-30T09:37:48.481" v="10" actId="21"/>
      <pc:docMkLst>
        <pc:docMk/>
      </pc:docMkLst>
      <pc:sldChg chg="delSp mod delAnim">
        <pc:chgData name="Derbina, Elena" userId="d8506819-59fd-43b6-ab7d-7b04e9589f4b" providerId="ADAL" clId="{01A7E1C8-8E87-4A2B-A651-8BD1BC8F9DB1}" dt="2024-01-30T09:36:54.727" v="0" actId="21"/>
        <pc:sldMkLst>
          <pc:docMk/>
          <pc:sldMk cId="0" sldId="257"/>
        </pc:sldMkLst>
        <pc:picChg chg="del">
          <ac:chgData name="Derbina, Elena" userId="d8506819-59fd-43b6-ab7d-7b04e9589f4b" providerId="ADAL" clId="{01A7E1C8-8E87-4A2B-A651-8BD1BC8F9DB1}" dt="2024-01-30T09:36:54.727" v="0" actId="21"/>
          <ac:picMkLst>
            <pc:docMk/>
            <pc:sldMk cId="0" sldId="257"/>
            <ac:picMk id="18" creationId="{6582FD09-6CE9-43F3-9A6F-7899C8507356}"/>
          </ac:picMkLst>
        </pc:picChg>
      </pc:sldChg>
      <pc:sldChg chg="delSp mod delAnim">
        <pc:chgData name="Derbina, Elena" userId="d8506819-59fd-43b6-ab7d-7b04e9589f4b" providerId="ADAL" clId="{01A7E1C8-8E87-4A2B-A651-8BD1BC8F9DB1}" dt="2024-01-30T09:37:03.294" v="2" actId="21"/>
        <pc:sldMkLst>
          <pc:docMk/>
          <pc:sldMk cId="0" sldId="258"/>
        </pc:sldMkLst>
        <pc:picChg chg="del">
          <ac:chgData name="Derbina, Elena" userId="d8506819-59fd-43b6-ab7d-7b04e9589f4b" providerId="ADAL" clId="{01A7E1C8-8E87-4A2B-A651-8BD1BC8F9DB1}" dt="2024-01-30T09:37:03.294" v="2" actId="21"/>
          <ac:picMkLst>
            <pc:docMk/>
            <pc:sldMk cId="0" sldId="258"/>
            <ac:picMk id="16" creationId="{6DC22D8E-28DA-4723-8CA6-5C7B6A595298}"/>
          </ac:picMkLst>
        </pc:picChg>
      </pc:sldChg>
      <pc:sldChg chg="delSp mod delAnim">
        <pc:chgData name="Derbina, Elena" userId="d8506819-59fd-43b6-ab7d-7b04e9589f4b" providerId="ADAL" clId="{01A7E1C8-8E87-4A2B-A651-8BD1BC8F9DB1}" dt="2024-01-30T09:37:07.115" v="3" actId="21"/>
        <pc:sldMkLst>
          <pc:docMk/>
          <pc:sldMk cId="0" sldId="261"/>
        </pc:sldMkLst>
        <pc:picChg chg="del">
          <ac:chgData name="Derbina, Elena" userId="d8506819-59fd-43b6-ab7d-7b04e9589f4b" providerId="ADAL" clId="{01A7E1C8-8E87-4A2B-A651-8BD1BC8F9DB1}" dt="2024-01-30T09:37:07.115" v="3" actId="21"/>
          <ac:picMkLst>
            <pc:docMk/>
            <pc:sldMk cId="0" sldId="261"/>
            <ac:picMk id="20" creationId="{26F65E0F-F36E-4CC1-88CE-1328F550A87B}"/>
          </ac:picMkLst>
        </pc:picChg>
      </pc:sldChg>
      <pc:sldChg chg="delSp mod delAnim">
        <pc:chgData name="Derbina, Elena" userId="d8506819-59fd-43b6-ab7d-7b04e9589f4b" providerId="ADAL" clId="{01A7E1C8-8E87-4A2B-A651-8BD1BC8F9DB1}" dt="2024-01-30T09:36:59.028" v="1" actId="21"/>
        <pc:sldMkLst>
          <pc:docMk/>
          <pc:sldMk cId="0" sldId="262"/>
        </pc:sldMkLst>
        <pc:picChg chg="del">
          <ac:chgData name="Derbina, Elena" userId="d8506819-59fd-43b6-ab7d-7b04e9589f4b" providerId="ADAL" clId="{01A7E1C8-8E87-4A2B-A651-8BD1BC8F9DB1}" dt="2024-01-30T09:36:59.028" v="1" actId="21"/>
          <ac:picMkLst>
            <pc:docMk/>
            <pc:sldMk cId="0" sldId="262"/>
            <ac:picMk id="16" creationId="{6AB325CF-26AA-4A7D-B470-37FBCFE0A6E4}"/>
          </ac:picMkLst>
        </pc:picChg>
      </pc:sldChg>
      <pc:sldChg chg="delSp mod delAnim">
        <pc:chgData name="Derbina, Elena" userId="d8506819-59fd-43b6-ab7d-7b04e9589f4b" providerId="ADAL" clId="{01A7E1C8-8E87-4A2B-A651-8BD1BC8F9DB1}" dt="2024-01-30T09:37:48.481" v="10" actId="21"/>
        <pc:sldMkLst>
          <pc:docMk/>
          <pc:sldMk cId="0" sldId="263"/>
        </pc:sldMkLst>
        <pc:picChg chg="del">
          <ac:chgData name="Derbina, Elena" userId="d8506819-59fd-43b6-ab7d-7b04e9589f4b" providerId="ADAL" clId="{01A7E1C8-8E87-4A2B-A651-8BD1BC8F9DB1}" dt="2024-01-30T09:37:48.481" v="10" actId="21"/>
          <ac:picMkLst>
            <pc:docMk/>
            <pc:sldMk cId="0" sldId="263"/>
            <ac:picMk id="18" creationId="{7E0AA73E-EAFA-453C-8D07-F3B91EA64F21}"/>
          </ac:picMkLst>
        </pc:picChg>
      </pc:sldChg>
      <pc:sldChg chg="delSp mod delAnim">
        <pc:chgData name="Derbina, Elena" userId="d8506819-59fd-43b6-ab7d-7b04e9589f4b" providerId="ADAL" clId="{01A7E1C8-8E87-4A2B-A651-8BD1BC8F9DB1}" dt="2024-01-30T09:37:11.728" v="4" actId="21"/>
        <pc:sldMkLst>
          <pc:docMk/>
          <pc:sldMk cId="0" sldId="264"/>
        </pc:sldMkLst>
        <pc:picChg chg="del">
          <ac:chgData name="Derbina, Elena" userId="d8506819-59fd-43b6-ab7d-7b04e9589f4b" providerId="ADAL" clId="{01A7E1C8-8E87-4A2B-A651-8BD1BC8F9DB1}" dt="2024-01-30T09:37:11.728" v="4" actId="21"/>
          <ac:picMkLst>
            <pc:docMk/>
            <pc:sldMk cId="0" sldId="264"/>
            <ac:picMk id="12" creationId="{B99BCDB3-C56F-4442-A4C7-8526DFE59CAB}"/>
          </ac:picMkLst>
        </pc:picChg>
      </pc:sldChg>
      <pc:sldChg chg="delSp mod delAnim">
        <pc:chgData name="Derbina, Elena" userId="d8506819-59fd-43b6-ab7d-7b04e9589f4b" providerId="ADAL" clId="{01A7E1C8-8E87-4A2B-A651-8BD1BC8F9DB1}" dt="2024-01-30T09:37:15.055" v="5" actId="21"/>
        <pc:sldMkLst>
          <pc:docMk/>
          <pc:sldMk cId="0" sldId="265"/>
        </pc:sldMkLst>
        <pc:picChg chg="del">
          <ac:chgData name="Derbina, Elena" userId="d8506819-59fd-43b6-ab7d-7b04e9589f4b" providerId="ADAL" clId="{01A7E1C8-8E87-4A2B-A651-8BD1BC8F9DB1}" dt="2024-01-30T09:37:15.055" v="5" actId="21"/>
          <ac:picMkLst>
            <pc:docMk/>
            <pc:sldMk cId="0" sldId="265"/>
            <ac:picMk id="19" creationId="{09196D11-E606-43F9-8B46-7E7CEBA9AACB}"/>
          </ac:picMkLst>
        </pc:picChg>
      </pc:sldChg>
      <pc:sldChg chg="delSp mod delAnim">
        <pc:chgData name="Derbina, Elena" userId="d8506819-59fd-43b6-ab7d-7b04e9589f4b" providerId="ADAL" clId="{01A7E1C8-8E87-4A2B-A651-8BD1BC8F9DB1}" dt="2024-01-30T09:37:18.545" v="6" actId="21"/>
        <pc:sldMkLst>
          <pc:docMk/>
          <pc:sldMk cId="0" sldId="267"/>
        </pc:sldMkLst>
        <pc:picChg chg="del">
          <ac:chgData name="Derbina, Elena" userId="d8506819-59fd-43b6-ab7d-7b04e9589f4b" providerId="ADAL" clId="{01A7E1C8-8E87-4A2B-A651-8BD1BC8F9DB1}" dt="2024-01-30T09:37:18.545" v="6" actId="21"/>
          <ac:picMkLst>
            <pc:docMk/>
            <pc:sldMk cId="0" sldId="267"/>
            <ac:picMk id="23" creationId="{6217F6B5-50A0-4F08-A5E9-B18B13905761}"/>
          </ac:picMkLst>
        </pc:picChg>
      </pc:sldChg>
      <pc:sldChg chg="delSp mod delAnim">
        <pc:chgData name="Derbina, Elena" userId="d8506819-59fd-43b6-ab7d-7b04e9589f4b" providerId="ADAL" clId="{01A7E1C8-8E87-4A2B-A651-8BD1BC8F9DB1}" dt="2024-01-30T09:37:22.528" v="7" actId="21"/>
        <pc:sldMkLst>
          <pc:docMk/>
          <pc:sldMk cId="0" sldId="268"/>
        </pc:sldMkLst>
        <pc:picChg chg="del">
          <ac:chgData name="Derbina, Elena" userId="d8506819-59fd-43b6-ab7d-7b04e9589f4b" providerId="ADAL" clId="{01A7E1C8-8E87-4A2B-A651-8BD1BC8F9DB1}" dt="2024-01-30T09:37:22.528" v="7" actId="21"/>
          <ac:picMkLst>
            <pc:docMk/>
            <pc:sldMk cId="0" sldId="268"/>
            <ac:picMk id="53" creationId="{B901C2F9-DCEF-4309-ABBB-19A66C2AC655}"/>
          </ac:picMkLst>
        </pc:picChg>
      </pc:sldChg>
      <pc:sldChg chg="delSp mod delAnim">
        <pc:chgData name="Derbina, Elena" userId="d8506819-59fd-43b6-ab7d-7b04e9589f4b" providerId="ADAL" clId="{01A7E1C8-8E87-4A2B-A651-8BD1BC8F9DB1}" dt="2024-01-30T09:37:26.974" v="8" actId="21"/>
        <pc:sldMkLst>
          <pc:docMk/>
          <pc:sldMk cId="0" sldId="269"/>
        </pc:sldMkLst>
        <pc:picChg chg="del">
          <ac:chgData name="Derbina, Elena" userId="d8506819-59fd-43b6-ab7d-7b04e9589f4b" providerId="ADAL" clId="{01A7E1C8-8E87-4A2B-A651-8BD1BC8F9DB1}" dt="2024-01-30T09:37:26.974" v="8" actId="21"/>
          <ac:picMkLst>
            <pc:docMk/>
            <pc:sldMk cId="0" sldId="269"/>
            <ac:picMk id="50" creationId="{B799D089-0AD6-4968-839D-DF4514120A5C}"/>
          </ac:picMkLst>
        </pc:picChg>
      </pc:sldChg>
      <pc:sldChg chg="delSp mod delAnim">
        <pc:chgData name="Derbina, Elena" userId="d8506819-59fd-43b6-ab7d-7b04e9589f4b" providerId="ADAL" clId="{01A7E1C8-8E87-4A2B-A651-8BD1BC8F9DB1}" dt="2024-01-30T09:37:30.238" v="9" actId="21"/>
        <pc:sldMkLst>
          <pc:docMk/>
          <pc:sldMk cId="0" sldId="279"/>
        </pc:sldMkLst>
        <pc:picChg chg="del">
          <ac:chgData name="Derbina, Elena" userId="d8506819-59fd-43b6-ab7d-7b04e9589f4b" providerId="ADAL" clId="{01A7E1C8-8E87-4A2B-A651-8BD1BC8F9DB1}" dt="2024-01-30T09:37:30.238" v="9" actId="21"/>
          <ac:picMkLst>
            <pc:docMk/>
            <pc:sldMk cId="0" sldId="279"/>
            <ac:picMk id="174" creationId="{C0AFFDD3-6918-468A-A451-7E0917C24BE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700" b="1" i="0">
                <a:solidFill>
                  <a:srgbClr val="EC0A7D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98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50" b="0" i="0">
                <a:solidFill>
                  <a:srgbClr val="EC0A7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700" b="1" i="0">
                <a:solidFill>
                  <a:srgbClr val="EC0A7D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98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50" b="0" i="0">
                <a:solidFill>
                  <a:srgbClr val="EC0A7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700" b="1" i="0">
                <a:solidFill>
                  <a:srgbClr val="EC0A7D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98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50" b="0" i="0">
                <a:solidFill>
                  <a:srgbClr val="EC0A7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700" b="1" i="0">
                <a:solidFill>
                  <a:srgbClr val="EC0A7D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98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700" b="1" i="0">
                <a:solidFill>
                  <a:srgbClr val="EC0A7D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98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352335" y="6430664"/>
            <a:ext cx="0" cy="157480"/>
          </a:xfrm>
          <a:custGeom>
            <a:avLst/>
            <a:gdLst/>
            <a:ahLst/>
            <a:cxnLst/>
            <a:rect l="l" t="t" r="r" b="b"/>
            <a:pathLst>
              <a:path h="157479">
                <a:moveTo>
                  <a:pt x="0" y="0"/>
                </a:moveTo>
                <a:lnTo>
                  <a:pt x="0" y="157124"/>
                </a:lnTo>
              </a:path>
            </a:pathLst>
          </a:custGeom>
          <a:ln w="13474">
            <a:solidFill>
              <a:srgbClr val="EC0A7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19848" y="219684"/>
            <a:ext cx="5704303" cy="294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 b="0" i="0">
                <a:solidFill>
                  <a:srgbClr val="EC0A7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100" y="1952123"/>
            <a:ext cx="8305800" cy="4066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94258" y="6379697"/>
            <a:ext cx="31686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1" i="0">
                <a:solidFill>
                  <a:srgbClr val="EC0A7D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98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://www.iusti.ru/" TargetMode="External"/><Relationship Id="rId7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4.png"/><Relationship Id="rId7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51.png"/><Relationship Id="rId21" Type="http://schemas.openxmlformats.org/officeDocument/2006/relationships/image" Target="../media/image68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50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14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Relationship Id="rId22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sv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fizermedinfo.ru/" TargetMode="External"/><Relationship Id="rId3" Type="http://schemas.openxmlformats.org/officeDocument/2006/relationships/image" Target="../media/image84.png"/><Relationship Id="rId7" Type="http://schemas.openxmlformats.org/officeDocument/2006/relationships/hyperlink" Target="mailto:Medinfo.Russia@Pfizer.com" TargetMode="External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fizerprofi.ru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85.png"/><Relationship Id="rId9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2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965875"/>
            <a:ext cx="3318064" cy="18921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85477" y="5030444"/>
            <a:ext cx="158750" cy="450850"/>
          </a:xfrm>
          <a:custGeom>
            <a:avLst/>
            <a:gdLst/>
            <a:ahLst/>
            <a:cxnLst/>
            <a:rect l="l" t="t" r="r" b="b"/>
            <a:pathLst>
              <a:path w="158750" h="450850">
                <a:moveTo>
                  <a:pt x="32746" y="444744"/>
                </a:moveTo>
                <a:lnTo>
                  <a:pt x="14096" y="444744"/>
                </a:lnTo>
                <a:lnTo>
                  <a:pt x="15963" y="448058"/>
                </a:lnTo>
                <a:lnTo>
                  <a:pt x="19519" y="450243"/>
                </a:lnTo>
                <a:lnTo>
                  <a:pt x="24726" y="448846"/>
                </a:lnTo>
                <a:lnTo>
                  <a:pt x="25234" y="448681"/>
                </a:lnTo>
                <a:lnTo>
                  <a:pt x="25768" y="448465"/>
                </a:lnTo>
                <a:lnTo>
                  <a:pt x="32746" y="444744"/>
                </a:lnTo>
                <a:close/>
              </a:path>
              <a:path w="158750" h="450850">
                <a:moveTo>
                  <a:pt x="112661" y="248656"/>
                </a:moveTo>
                <a:lnTo>
                  <a:pt x="79654" y="270436"/>
                </a:lnTo>
                <a:lnTo>
                  <a:pt x="62491" y="315758"/>
                </a:lnTo>
                <a:lnTo>
                  <a:pt x="58204" y="331244"/>
                </a:lnTo>
                <a:lnTo>
                  <a:pt x="39112" y="388303"/>
                </a:lnTo>
                <a:lnTo>
                  <a:pt x="4038" y="434114"/>
                </a:lnTo>
                <a:lnTo>
                  <a:pt x="634" y="435689"/>
                </a:lnTo>
                <a:lnTo>
                  <a:pt x="0" y="439791"/>
                </a:lnTo>
                <a:lnTo>
                  <a:pt x="1269" y="442737"/>
                </a:lnTo>
                <a:lnTo>
                  <a:pt x="1257" y="445950"/>
                </a:lnTo>
                <a:lnTo>
                  <a:pt x="3797" y="449062"/>
                </a:lnTo>
                <a:lnTo>
                  <a:pt x="7759" y="448008"/>
                </a:lnTo>
                <a:lnTo>
                  <a:pt x="8432" y="447728"/>
                </a:lnTo>
                <a:lnTo>
                  <a:pt x="10426" y="446814"/>
                </a:lnTo>
                <a:lnTo>
                  <a:pt x="12179" y="445722"/>
                </a:lnTo>
                <a:lnTo>
                  <a:pt x="14096" y="444744"/>
                </a:lnTo>
                <a:lnTo>
                  <a:pt x="32746" y="444744"/>
                </a:lnTo>
                <a:lnTo>
                  <a:pt x="58419" y="431055"/>
                </a:lnTo>
                <a:lnTo>
                  <a:pt x="87398" y="407798"/>
                </a:lnTo>
                <a:lnTo>
                  <a:pt x="104835" y="388064"/>
                </a:lnTo>
                <a:lnTo>
                  <a:pt x="75971" y="388064"/>
                </a:lnTo>
                <a:lnTo>
                  <a:pt x="78879" y="383822"/>
                </a:lnTo>
                <a:lnTo>
                  <a:pt x="81495" y="379301"/>
                </a:lnTo>
                <a:lnTo>
                  <a:pt x="84162" y="374856"/>
                </a:lnTo>
                <a:lnTo>
                  <a:pt x="87134" y="373128"/>
                </a:lnTo>
                <a:lnTo>
                  <a:pt x="89979" y="371312"/>
                </a:lnTo>
                <a:lnTo>
                  <a:pt x="92722" y="369369"/>
                </a:lnTo>
                <a:lnTo>
                  <a:pt x="118663" y="369369"/>
                </a:lnTo>
                <a:lnTo>
                  <a:pt x="131749" y="348529"/>
                </a:lnTo>
                <a:lnTo>
                  <a:pt x="141123" y="328569"/>
                </a:lnTo>
                <a:lnTo>
                  <a:pt x="148188" y="305984"/>
                </a:lnTo>
                <a:lnTo>
                  <a:pt x="149193" y="283245"/>
                </a:lnTo>
                <a:lnTo>
                  <a:pt x="140385" y="262829"/>
                </a:lnTo>
                <a:lnTo>
                  <a:pt x="143865" y="256515"/>
                </a:lnTo>
                <a:lnTo>
                  <a:pt x="146163" y="252529"/>
                </a:lnTo>
                <a:lnTo>
                  <a:pt x="127380" y="252529"/>
                </a:lnTo>
                <a:lnTo>
                  <a:pt x="120218" y="249088"/>
                </a:lnTo>
                <a:lnTo>
                  <a:pt x="112661" y="248656"/>
                </a:lnTo>
                <a:close/>
              </a:path>
              <a:path w="158750" h="450850">
                <a:moveTo>
                  <a:pt x="118663" y="369369"/>
                </a:moveTo>
                <a:lnTo>
                  <a:pt x="92722" y="369369"/>
                </a:lnTo>
                <a:lnTo>
                  <a:pt x="87439" y="375999"/>
                </a:lnTo>
                <a:lnTo>
                  <a:pt x="81914" y="382311"/>
                </a:lnTo>
                <a:lnTo>
                  <a:pt x="75971" y="388064"/>
                </a:lnTo>
                <a:lnTo>
                  <a:pt x="104835" y="388064"/>
                </a:lnTo>
                <a:lnTo>
                  <a:pt x="112057" y="379890"/>
                </a:lnTo>
                <a:lnTo>
                  <a:pt x="118663" y="369369"/>
                </a:lnTo>
                <a:close/>
              </a:path>
              <a:path w="158750" h="450850">
                <a:moveTo>
                  <a:pt x="158522" y="205291"/>
                </a:moveTo>
                <a:lnTo>
                  <a:pt x="150228" y="216588"/>
                </a:lnTo>
                <a:lnTo>
                  <a:pt x="138426" y="234312"/>
                </a:lnTo>
                <a:lnTo>
                  <a:pt x="127380" y="252529"/>
                </a:lnTo>
                <a:lnTo>
                  <a:pt x="146163" y="252529"/>
                </a:lnTo>
                <a:lnTo>
                  <a:pt x="147454" y="250291"/>
                </a:lnTo>
                <a:lnTo>
                  <a:pt x="151171" y="244177"/>
                </a:lnTo>
                <a:lnTo>
                  <a:pt x="155028" y="238191"/>
                </a:lnTo>
                <a:lnTo>
                  <a:pt x="158522" y="233482"/>
                </a:lnTo>
                <a:lnTo>
                  <a:pt x="158522" y="205291"/>
                </a:lnTo>
                <a:close/>
              </a:path>
              <a:path w="158750" h="450850">
                <a:moveTo>
                  <a:pt x="158522" y="0"/>
                </a:moveTo>
                <a:lnTo>
                  <a:pt x="105490" y="34054"/>
                </a:lnTo>
                <a:lnTo>
                  <a:pt x="74150" y="64758"/>
                </a:lnTo>
                <a:lnTo>
                  <a:pt x="47294" y="100091"/>
                </a:lnTo>
                <a:lnTo>
                  <a:pt x="46799" y="101272"/>
                </a:lnTo>
                <a:lnTo>
                  <a:pt x="45224" y="102466"/>
                </a:lnTo>
                <a:lnTo>
                  <a:pt x="43599" y="103622"/>
                </a:lnTo>
                <a:lnTo>
                  <a:pt x="42036" y="104828"/>
                </a:lnTo>
                <a:lnTo>
                  <a:pt x="38346" y="110637"/>
                </a:lnTo>
                <a:lnTo>
                  <a:pt x="39633" y="116533"/>
                </a:lnTo>
                <a:lnTo>
                  <a:pt x="44315" y="120678"/>
                </a:lnTo>
                <a:lnTo>
                  <a:pt x="50812" y="121237"/>
                </a:lnTo>
                <a:lnTo>
                  <a:pt x="51854" y="120970"/>
                </a:lnTo>
                <a:lnTo>
                  <a:pt x="52895" y="120500"/>
                </a:lnTo>
                <a:lnTo>
                  <a:pt x="53924" y="119827"/>
                </a:lnTo>
                <a:lnTo>
                  <a:pt x="80234" y="103913"/>
                </a:lnTo>
                <a:lnTo>
                  <a:pt x="107127" y="90320"/>
                </a:lnTo>
                <a:lnTo>
                  <a:pt x="134816" y="79034"/>
                </a:lnTo>
                <a:lnTo>
                  <a:pt x="158522" y="71606"/>
                </a:lnTo>
                <a:lnTo>
                  <a:pt x="158522" y="0"/>
                </a:lnTo>
                <a:close/>
              </a:path>
            </a:pathLst>
          </a:custGeom>
          <a:solidFill>
            <a:srgbClr val="D6E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10097"/>
            <a:ext cx="9144000" cy="5857303"/>
          </a:xfrm>
          <a:prstGeom prst="rect">
            <a:avLst/>
          </a:prstGeom>
          <a:blipFill>
            <a:blip r:embed="rId4" cstate="print"/>
            <a:stretch>
              <a:fillRect t="2" b="-9107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-8014"/>
            <a:ext cx="9144000" cy="5814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20000" y="189001"/>
            <a:ext cx="4523999" cy="5628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4243" y="4978000"/>
            <a:ext cx="1702015" cy="12199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29024" y="4978000"/>
            <a:ext cx="1702028" cy="121996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00798" y="2205532"/>
            <a:ext cx="4657725" cy="1986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3200" spc="105" dirty="0">
                <a:solidFill>
                  <a:srgbClr val="ED197F"/>
                </a:solidFill>
                <a:latin typeface="Arial Black"/>
                <a:cs typeface="Arial Black"/>
              </a:rPr>
              <a:t>ПРОСТЫЕ</a:t>
            </a:r>
            <a:r>
              <a:rPr sz="3200" spc="50" dirty="0">
                <a:solidFill>
                  <a:srgbClr val="ED197F"/>
                </a:solidFill>
                <a:latin typeface="Arial Black"/>
                <a:cs typeface="Arial Black"/>
              </a:rPr>
              <a:t> </a:t>
            </a:r>
            <a:r>
              <a:rPr sz="3200" spc="120" dirty="0">
                <a:solidFill>
                  <a:srgbClr val="ED197F"/>
                </a:solidFill>
                <a:latin typeface="Arial Black"/>
                <a:cs typeface="Arial Black"/>
              </a:rPr>
              <a:t>ОТВЕТЫ  </a:t>
            </a:r>
            <a:r>
              <a:rPr sz="3200" spc="65" dirty="0">
                <a:solidFill>
                  <a:srgbClr val="ED197F"/>
                </a:solidFill>
                <a:latin typeface="Arial Black"/>
                <a:cs typeface="Arial Black"/>
              </a:rPr>
              <a:t>НА </a:t>
            </a:r>
            <a:r>
              <a:rPr sz="3200" spc="120" dirty="0">
                <a:solidFill>
                  <a:srgbClr val="ED197F"/>
                </a:solidFill>
                <a:latin typeface="Arial Black"/>
                <a:cs typeface="Arial Black"/>
              </a:rPr>
              <a:t>АКТУАЛЬНЫЕ  ВОПРОСЫ</a:t>
            </a:r>
            <a:endParaRPr sz="3200" dirty="0">
              <a:solidFill>
                <a:srgbClr val="ED197F"/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3200" spc="45" dirty="0">
                <a:solidFill>
                  <a:srgbClr val="ED197F"/>
                </a:solidFill>
              </a:rPr>
              <a:t>ВСЁ </a:t>
            </a:r>
            <a:r>
              <a:rPr sz="3200" spc="10" dirty="0">
                <a:solidFill>
                  <a:srgbClr val="ED197F"/>
                </a:solidFill>
              </a:rPr>
              <a:t>О</a:t>
            </a:r>
            <a:r>
              <a:rPr sz="3200" spc="170" dirty="0">
                <a:solidFill>
                  <a:srgbClr val="ED197F"/>
                </a:solidFill>
              </a:rPr>
              <a:t> </a:t>
            </a:r>
            <a:r>
              <a:rPr sz="3200" spc="105" dirty="0">
                <a:solidFill>
                  <a:srgbClr val="ED197F"/>
                </a:solidFill>
              </a:rPr>
              <a:t>ДИФЛЮКАНЕ</a:t>
            </a:r>
            <a:endParaRPr sz="3200" dirty="0">
              <a:solidFill>
                <a:srgbClr val="ED197F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457200"/>
            <a:ext cx="4685931" cy="14462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68219" y="6403451"/>
            <a:ext cx="4007485" cy="260328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90"/>
              </a:spcBef>
            </a:pPr>
            <a:r>
              <a:rPr sz="500" spc="-5" dirty="0" err="1">
                <a:solidFill>
                  <a:srgbClr val="010202"/>
                </a:solidFill>
                <a:latin typeface="Arial"/>
                <a:cs typeface="Arial"/>
              </a:rPr>
              <a:t>Инструкция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lang="ru-RU" sz="500" spc="-5" dirty="0">
                <a:solidFill>
                  <a:srgbClr val="010202"/>
                </a:solidFill>
                <a:latin typeface="Arial"/>
                <a:cs typeface="Arial"/>
              </a:rPr>
              <a:t>по медицинскому применению </a:t>
            </a:r>
            <a:r>
              <a:rPr lang="ru-RU" sz="500" spc="-5" dirty="0" err="1">
                <a:solidFill>
                  <a:srgbClr val="010202"/>
                </a:solidFill>
                <a:latin typeface="Arial"/>
                <a:cs typeface="Arial"/>
              </a:rPr>
              <a:t>Дифлюкан</a:t>
            </a:r>
            <a:r>
              <a:rPr lang="ru-RU" sz="500" spc="-5" dirty="0">
                <a:solidFill>
                  <a:srgbClr val="010202"/>
                </a:solidFill>
                <a:latin typeface="Arial"/>
                <a:cs typeface="Arial"/>
              </a:rPr>
              <a:t> ЛП-№(002126)-(РГ-RU)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.</a:t>
            </a:r>
          </a:p>
          <a:p>
            <a:pPr marL="38100">
              <a:lnSpc>
                <a:spcPct val="100000"/>
              </a:lnSpc>
              <a:spcBef>
                <a:spcPts val="270"/>
              </a:spcBef>
            </a:pPr>
            <a:r>
              <a:rPr sz="700" dirty="0">
                <a:solidFill>
                  <a:srgbClr val="010202"/>
                </a:solidFill>
                <a:latin typeface="Arial"/>
                <a:cs typeface="Arial"/>
              </a:rPr>
              <a:t>* </a:t>
            </a:r>
            <a:r>
              <a:rPr sz="700" spc="-5" dirty="0">
                <a:solidFill>
                  <a:srgbClr val="010202"/>
                </a:solidFill>
                <a:latin typeface="Arial"/>
                <a:cs typeface="Arial"/>
              </a:rPr>
              <a:t>Лицо изображённое на </a:t>
            </a:r>
            <a:r>
              <a:rPr sz="700" spc="-10" dirty="0">
                <a:solidFill>
                  <a:srgbClr val="010202"/>
                </a:solidFill>
                <a:latin typeface="Arial"/>
                <a:cs typeface="Arial"/>
              </a:rPr>
              <a:t>материале </a:t>
            </a:r>
            <a:r>
              <a:rPr sz="700" spc="-5" dirty="0">
                <a:solidFill>
                  <a:srgbClr val="010202"/>
                </a:solidFill>
                <a:latin typeface="Arial"/>
                <a:cs typeface="Arial"/>
              </a:rPr>
              <a:t>не </a:t>
            </a:r>
            <a:r>
              <a:rPr sz="700" spc="-10" dirty="0">
                <a:solidFill>
                  <a:srgbClr val="010202"/>
                </a:solidFill>
                <a:latin typeface="Arial"/>
                <a:cs typeface="Arial"/>
              </a:rPr>
              <a:t>является </a:t>
            </a:r>
            <a:r>
              <a:rPr sz="700" spc="-5" dirty="0">
                <a:solidFill>
                  <a:srgbClr val="010202"/>
                </a:solidFill>
                <a:latin typeface="Arial"/>
                <a:cs typeface="Arial"/>
              </a:rPr>
              <a:t>реальным врачом, </a:t>
            </a:r>
            <a:r>
              <a:rPr sz="700" spc="-5" dirty="0" err="1">
                <a:solidFill>
                  <a:srgbClr val="010202"/>
                </a:solidFill>
                <a:latin typeface="Arial"/>
                <a:cs typeface="Arial"/>
              </a:rPr>
              <a:t>фармацевто</a:t>
            </a:r>
            <a:r>
              <a:rPr lang="ru-RU" sz="700" spc="-5" dirty="0">
                <a:solidFill>
                  <a:srgbClr val="010202"/>
                </a:solidFill>
                <a:latin typeface="Arial"/>
                <a:cs typeface="Arial"/>
              </a:rPr>
              <a:t>м</a:t>
            </a:r>
            <a:r>
              <a:rPr sz="700" spc="-5" dirty="0">
                <a:solidFill>
                  <a:srgbClr val="010202"/>
                </a:solidFill>
                <a:latin typeface="Arial"/>
                <a:cs typeface="Arial"/>
              </a:rPr>
              <a:t>,</a:t>
            </a:r>
            <a:r>
              <a:rPr sz="700" spc="1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700" spc="-5" dirty="0">
                <a:solidFill>
                  <a:srgbClr val="010202"/>
                </a:solidFill>
                <a:latin typeface="Arial"/>
                <a:cs typeface="Arial"/>
              </a:rPr>
              <a:t>пациентом»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26499" y="639288"/>
            <a:ext cx="996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010202"/>
                </a:solidFill>
                <a:latin typeface="Arial"/>
                <a:cs typeface="Arial"/>
              </a:rPr>
              <a:t>*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3D44EAFD-46AD-4848-BE8F-4CC72C8BA8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2000" y="619721"/>
            <a:ext cx="2872816" cy="1118516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афика, Шрифт, графический дизайн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6264FCEF-160E-F38C-72A2-C6A10EE86ED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013" y="6107531"/>
            <a:ext cx="1242968" cy="5130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991">
        <p:fade/>
      </p:transition>
    </mc:Choice>
    <mc:Fallback xmlns="">
      <p:transition spd="med" advTm="29991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7"/>
        <p14:stopEvt time="29044" objId="1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9658" y="6359245"/>
            <a:ext cx="14605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EC0A7D"/>
                </a:solidFill>
                <a:latin typeface="Arial"/>
                <a:cs typeface="Arial"/>
              </a:rPr>
              <a:t>2</a:t>
            </a:r>
            <a:endParaRPr sz="17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46230" y="2049932"/>
            <a:ext cx="3322523" cy="33225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6228" y="2049929"/>
            <a:ext cx="3322954" cy="3322954"/>
          </a:xfrm>
          <a:custGeom>
            <a:avLst/>
            <a:gdLst/>
            <a:ahLst/>
            <a:cxnLst/>
            <a:rect l="l" t="t" r="r" b="b"/>
            <a:pathLst>
              <a:path w="3322954" h="3322954">
                <a:moveTo>
                  <a:pt x="1661261" y="3322523"/>
                </a:moveTo>
                <a:lnTo>
                  <a:pt x="1709386" y="3321839"/>
                </a:lnTo>
                <a:lnTo>
                  <a:pt x="1757172" y="3319800"/>
                </a:lnTo>
                <a:lnTo>
                  <a:pt x="1804601" y="3316425"/>
                </a:lnTo>
                <a:lnTo>
                  <a:pt x="1851653" y="3311731"/>
                </a:lnTo>
                <a:lnTo>
                  <a:pt x="1898310" y="3305738"/>
                </a:lnTo>
                <a:lnTo>
                  <a:pt x="1944554" y="3298464"/>
                </a:lnTo>
                <a:lnTo>
                  <a:pt x="1990367" y="3289927"/>
                </a:lnTo>
                <a:lnTo>
                  <a:pt x="2035730" y="3280145"/>
                </a:lnTo>
                <a:lnTo>
                  <a:pt x="2080624" y="3269138"/>
                </a:lnTo>
                <a:lnTo>
                  <a:pt x="2125031" y="3256924"/>
                </a:lnTo>
                <a:lnTo>
                  <a:pt x="2168932" y="3243520"/>
                </a:lnTo>
                <a:lnTo>
                  <a:pt x="2212310" y="3228947"/>
                </a:lnTo>
                <a:lnTo>
                  <a:pt x="2255145" y="3213221"/>
                </a:lnTo>
                <a:lnTo>
                  <a:pt x="2297419" y="3196362"/>
                </a:lnTo>
                <a:lnTo>
                  <a:pt x="2339114" y="3178388"/>
                </a:lnTo>
                <a:lnTo>
                  <a:pt x="2380211" y="3159317"/>
                </a:lnTo>
                <a:lnTo>
                  <a:pt x="2420692" y="3139169"/>
                </a:lnTo>
                <a:lnTo>
                  <a:pt x="2460537" y="3117960"/>
                </a:lnTo>
                <a:lnTo>
                  <a:pt x="2499730" y="3095711"/>
                </a:lnTo>
                <a:lnTo>
                  <a:pt x="2538251" y="3072439"/>
                </a:lnTo>
                <a:lnTo>
                  <a:pt x="2576082" y="3048163"/>
                </a:lnTo>
                <a:lnTo>
                  <a:pt x="2613204" y="3022901"/>
                </a:lnTo>
                <a:lnTo>
                  <a:pt x="2649599" y="2996672"/>
                </a:lnTo>
                <a:lnTo>
                  <a:pt x="2685249" y="2969495"/>
                </a:lnTo>
                <a:lnTo>
                  <a:pt x="2720134" y="2941387"/>
                </a:lnTo>
                <a:lnTo>
                  <a:pt x="2754237" y="2912367"/>
                </a:lnTo>
                <a:lnTo>
                  <a:pt x="2787539" y="2882454"/>
                </a:lnTo>
                <a:lnTo>
                  <a:pt x="2820021" y="2851666"/>
                </a:lnTo>
                <a:lnTo>
                  <a:pt x="2851666" y="2820021"/>
                </a:lnTo>
                <a:lnTo>
                  <a:pt x="2882454" y="2787539"/>
                </a:lnTo>
                <a:lnTo>
                  <a:pt x="2912367" y="2754237"/>
                </a:lnTo>
                <a:lnTo>
                  <a:pt x="2941387" y="2720134"/>
                </a:lnTo>
                <a:lnTo>
                  <a:pt x="2969495" y="2685249"/>
                </a:lnTo>
                <a:lnTo>
                  <a:pt x="2996672" y="2649599"/>
                </a:lnTo>
                <a:lnTo>
                  <a:pt x="3022901" y="2613204"/>
                </a:lnTo>
                <a:lnTo>
                  <a:pt x="3048163" y="2576082"/>
                </a:lnTo>
                <a:lnTo>
                  <a:pt x="3072439" y="2538251"/>
                </a:lnTo>
                <a:lnTo>
                  <a:pt x="3095711" y="2499730"/>
                </a:lnTo>
                <a:lnTo>
                  <a:pt x="3117960" y="2460537"/>
                </a:lnTo>
                <a:lnTo>
                  <a:pt x="3139169" y="2420692"/>
                </a:lnTo>
                <a:lnTo>
                  <a:pt x="3159317" y="2380211"/>
                </a:lnTo>
                <a:lnTo>
                  <a:pt x="3178388" y="2339114"/>
                </a:lnTo>
                <a:lnTo>
                  <a:pt x="3196362" y="2297419"/>
                </a:lnTo>
                <a:lnTo>
                  <a:pt x="3213221" y="2255145"/>
                </a:lnTo>
                <a:lnTo>
                  <a:pt x="3228947" y="2212310"/>
                </a:lnTo>
                <a:lnTo>
                  <a:pt x="3243520" y="2168932"/>
                </a:lnTo>
                <a:lnTo>
                  <a:pt x="3256924" y="2125031"/>
                </a:lnTo>
                <a:lnTo>
                  <a:pt x="3269138" y="2080624"/>
                </a:lnTo>
                <a:lnTo>
                  <a:pt x="3280145" y="2035730"/>
                </a:lnTo>
                <a:lnTo>
                  <a:pt x="3289927" y="1990367"/>
                </a:lnTo>
                <a:lnTo>
                  <a:pt x="3298464" y="1944554"/>
                </a:lnTo>
                <a:lnTo>
                  <a:pt x="3305738" y="1898310"/>
                </a:lnTo>
                <a:lnTo>
                  <a:pt x="3311731" y="1851653"/>
                </a:lnTo>
                <a:lnTo>
                  <a:pt x="3316425" y="1804601"/>
                </a:lnTo>
                <a:lnTo>
                  <a:pt x="3319800" y="1757172"/>
                </a:lnTo>
                <a:lnTo>
                  <a:pt x="3321839" y="1709386"/>
                </a:lnTo>
                <a:lnTo>
                  <a:pt x="3322523" y="1661261"/>
                </a:lnTo>
                <a:lnTo>
                  <a:pt x="3321839" y="1613136"/>
                </a:lnTo>
                <a:lnTo>
                  <a:pt x="3319800" y="1565350"/>
                </a:lnTo>
                <a:lnTo>
                  <a:pt x="3316425" y="1517922"/>
                </a:lnTo>
                <a:lnTo>
                  <a:pt x="3311731" y="1470869"/>
                </a:lnTo>
                <a:lnTo>
                  <a:pt x="3305738" y="1424212"/>
                </a:lnTo>
                <a:lnTo>
                  <a:pt x="3298464" y="1377968"/>
                </a:lnTo>
                <a:lnTo>
                  <a:pt x="3289927" y="1332155"/>
                </a:lnTo>
                <a:lnTo>
                  <a:pt x="3280145" y="1286793"/>
                </a:lnTo>
                <a:lnTo>
                  <a:pt x="3269138" y="1241899"/>
                </a:lnTo>
                <a:lnTo>
                  <a:pt x="3256924" y="1197492"/>
                </a:lnTo>
                <a:lnTo>
                  <a:pt x="3243520" y="1153590"/>
                </a:lnTo>
                <a:lnTo>
                  <a:pt x="3228947" y="1110213"/>
                </a:lnTo>
                <a:lnTo>
                  <a:pt x="3213221" y="1067377"/>
                </a:lnTo>
                <a:lnTo>
                  <a:pt x="3196362" y="1025103"/>
                </a:lnTo>
                <a:lnTo>
                  <a:pt x="3178388" y="983408"/>
                </a:lnTo>
                <a:lnTo>
                  <a:pt x="3159317" y="942311"/>
                </a:lnTo>
                <a:lnTo>
                  <a:pt x="3139169" y="901831"/>
                </a:lnTo>
                <a:lnTo>
                  <a:pt x="3117960" y="861985"/>
                </a:lnTo>
                <a:lnTo>
                  <a:pt x="3095711" y="822792"/>
                </a:lnTo>
                <a:lnTo>
                  <a:pt x="3072439" y="784271"/>
                </a:lnTo>
                <a:lnTo>
                  <a:pt x="3048163" y="746440"/>
                </a:lnTo>
                <a:lnTo>
                  <a:pt x="3022901" y="709318"/>
                </a:lnTo>
                <a:lnTo>
                  <a:pt x="2996672" y="672923"/>
                </a:lnTo>
                <a:lnTo>
                  <a:pt x="2969495" y="637274"/>
                </a:lnTo>
                <a:lnTo>
                  <a:pt x="2941387" y="602388"/>
                </a:lnTo>
                <a:lnTo>
                  <a:pt x="2912367" y="568285"/>
                </a:lnTo>
                <a:lnTo>
                  <a:pt x="2882454" y="534984"/>
                </a:lnTo>
                <a:lnTo>
                  <a:pt x="2851666" y="502501"/>
                </a:lnTo>
                <a:lnTo>
                  <a:pt x="2820021" y="470857"/>
                </a:lnTo>
                <a:lnTo>
                  <a:pt x="2787539" y="440069"/>
                </a:lnTo>
                <a:lnTo>
                  <a:pt x="2754237" y="410155"/>
                </a:lnTo>
                <a:lnTo>
                  <a:pt x="2720134" y="381136"/>
                </a:lnTo>
                <a:lnTo>
                  <a:pt x="2685249" y="353028"/>
                </a:lnTo>
                <a:lnTo>
                  <a:pt x="2649599" y="325850"/>
                </a:lnTo>
                <a:lnTo>
                  <a:pt x="2613204" y="299621"/>
                </a:lnTo>
                <a:lnTo>
                  <a:pt x="2576082" y="274359"/>
                </a:lnTo>
                <a:lnTo>
                  <a:pt x="2538251" y="250083"/>
                </a:lnTo>
                <a:lnTo>
                  <a:pt x="2499730" y="226811"/>
                </a:lnTo>
                <a:lnTo>
                  <a:pt x="2460537" y="204562"/>
                </a:lnTo>
                <a:lnTo>
                  <a:pt x="2420692" y="183354"/>
                </a:lnTo>
                <a:lnTo>
                  <a:pt x="2380211" y="163205"/>
                </a:lnTo>
                <a:lnTo>
                  <a:pt x="2339114" y="144135"/>
                </a:lnTo>
                <a:lnTo>
                  <a:pt x="2297419" y="126160"/>
                </a:lnTo>
                <a:lnTo>
                  <a:pt x="2255145" y="109301"/>
                </a:lnTo>
                <a:lnTo>
                  <a:pt x="2212310" y="93576"/>
                </a:lnTo>
                <a:lnTo>
                  <a:pt x="2168932" y="79002"/>
                </a:lnTo>
                <a:lnTo>
                  <a:pt x="2125031" y="65599"/>
                </a:lnTo>
                <a:lnTo>
                  <a:pt x="2080624" y="53384"/>
                </a:lnTo>
                <a:lnTo>
                  <a:pt x="2035730" y="42377"/>
                </a:lnTo>
                <a:lnTo>
                  <a:pt x="1990367" y="32596"/>
                </a:lnTo>
                <a:lnTo>
                  <a:pt x="1944554" y="24058"/>
                </a:lnTo>
                <a:lnTo>
                  <a:pt x="1898310" y="16784"/>
                </a:lnTo>
                <a:lnTo>
                  <a:pt x="1851653" y="10791"/>
                </a:lnTo>
                <a:lnTo>
                  <a:pt x="1804601" y="6097"/>
                </a:lnTo>
                <a:lnTo>
                  <a:pt x="1757172" y="2722"/>
                </a:lnTo>
                <a:lnTo>
                  <a:pt x="1709386" y="683"/>
                </a:lnTo>
                <a:lnTo>
                  <a:pt x="1661261" y="0"/>
                </a:lnTo>
                <a:lnTo>
                  <a:pt x="1613136" y="683"/>
                </a:lnTo>
                <a:lnTo>
                  <a:pt x="1565350" y="2722"/>
                </a:lnTo>
                <a:lnTo>
                  <a:pt x="1517922" y="6097"/>
                </a:lnTo>
                <a:lnTo>
                  <a:pt x="1470869" y="10791"/>
                </a:lnTo>
                <a:lnTo>
                  <a:pt x="1424212" y="16784"/>
                </a:lnTo>
                <a:lnTo>
                  <a:pt x="1377968" y="24058"/>
                </a:lnTo>
                <a:lnTo>
                  <a:pt x="1332155" y="32596"/>
                </a:lnTo>
                <a:lnTo>
                  <a:pt x="1286793" y="42377"/>
                </a:lnTo>
                <a:lnTo>
                  <a:pt x="1241899" y="53384"/>
                </a:lnTo>
                <a:lnTo>
                  <a:pt x="1197492" y="65599"/>
                </a:lnTo>
                <a:lnTo>
                  <a:pt x="1153590" y="79002"/>
                </a:lnTo>
                <a:lnTo>
                  <a:pt x="1110213" y="93576"/>
                </a:lnTo>
                <a:lnTo>
                  <a:pt x="1067377" y="109301"/>
                </a:lnTo>
                <a:lnTo>
                  <a:pt x="1025103" y="126160"/>
                </a:lnTo>
                <a:lnTo>
                  <a:pt x="983408" y="144135"/>
                </a:lnTo>
                <a:lnTo>
                  <a:pt x="942311" y="163205"/>
                </a:lnTo>
                <a:lnTo>
                  <a:pt x="901831" y="183354"/>
                </a:lnTo>
                <a:lnTo>
                  <a:pt x="861985" y="204562"/>
                </a:lnTo>
                <a:lnTo>
                  <a:pt x="822792" y="226811"/>
                </a:lnTo>
                <a:lnTo>
                  <a:pt x="784271" y="250083"/>
                </a:lnTo>
                <a:lnTo>
                  <a:pt x="746440" y="274359"/>
                </a:lnTo>
                <a:lnTo>
                  <a:pt x="709318" y="299621"/>
                </a:lnTo>
                <a:lnTo>
                  <a:pt x="672923" y="325850"/>
                </a:lnTo>
                <a:lnTo>
                  <a:pt x="637274" y="353028"/>
                </a:lnTo>
                <a:lnTo>
                  <a:pt x="602388" y="381136"/>
                </a:lnTo>
                <a:lnTo>
                  <a:pt x="568285" y="410155"/>
                </a:lnTo>
                <a:lnTo>
                  <a:pt x="534984" y="440069"/>
                </a:lnTo>
                <a:lnTo>
                  <a:pt x="502501" y="470857"/>
                </a:lnTo>
                <a:lnTo>
                  <a:pt x="470857" y="502501"/>
                </a:lnTo>
                <a:lnTo>
                  <a:pt x="440069" y="534984"/>
                </a:lnTo>
                <a:lnTo>
                  <a:pt x="410155" y="568285"/>
                </a:lnTo>
                <a:lnTo>
                  <a:pt x="381136" y="602388"/>
                </a:lnTo>
                <a:lnTo>
                  <a:pt x="353028" y="637274"/>
                </a:lnTo>
                <a:lnTo>
                  <a:pt x="325850" y="672923"/>
                </a:lnTo>
                <a:lnTo>
                  <a:pt x="299621" y="709318"/>
                </a:lnTo>
                <a:lnTo>
                  <a:pt x="274359" y="746440"/>
                </a:lnTo>
                <a:lnTo>
                  <a:pt x="250083" y="784271"/>
                </a:lnTo>
                <a:lnTo>
                  <a:pt x="226811" y="822792"/>
                </a:lnTo>
                <a:lnTo>
                  <a:pt x="204562" y="861985"/>
                </a:lnTo>
                <a:lnTo>
                  <a:pt x="183354" y="901831"/>
                </a:lnTo>
                <a:lnTo>
                  <a:pt x="163205" y="942311"/>
                </a:lnTo>
                <a:lnTo>
                  <a:pt x="144135" y="983408"/>
                </a:lnTo>
                <a:lnTo>
                  <a:pt x="126160" y="1025103"/>
                </a:lnTo>
                <a:lnTo>
                  <a:pt x="109301" y="1067377"/>
                </a:lnTo>
                <a:lnTo>
                  <a:pt x="93576" y="1110213"/>
                </a:lnTo>
                <a:lnTo>
                  <a:pt x="79002" y="1153590"/>
                </a:lnTo>
                <a:lnTo>
                  <a:pt x="65599" y="1197492"/>
                </a:lnTo>
                <a:lnTo>
                  <a:pt x="53384" y="1241899"/>
                </a:lnTo>
                <a:lnTo>
                  <a:pt x="42377" y="1286793"/>
                </a:lnTo>
                <a:lnTo>
                  <a:pt x="32596" y="1332155"/>
                </a:lnTo>
                <a:lnTo>
                  <a:pt x="24058" y="1377968"/>
                </a:lnTo>
                <a:lnTo>
                  <a:pt x="16784" y="1424212"/>
                </a:lnTo>
                <a:lnTo>
                  <a:pt x="10791" y="1470869"/>
                </a:lnTo>
                <a:lnTo>
                  <a:pt x="6097" y="1517922"/>
                </a:lnTo>
                <a:lnTo>
                  <a:pt x="2722" y="1565350"/>
                </a:lnTo>
                <a:lnTo>
                  <a:pt x="683" y="1613136"/>
                </a:lnTo>
                <a:lnTo>
                  <a:pt x="0" y="1661261"/>
                </a:lnTo>
                <a:lnTo>
                  <a:pt x="683" y="1709386"/>
                </a:lnTo>
                <a:lnTo>
                  <a:pt x="2722" y="1757172"/>
                </a:lnTo>
                <a:lnTo>
                  <a:pt x="6097" y="1804601"/>
                </a:lnTo>
                <a:lnTo>
                  <a:pt x="10791" y="1851653"/>
                </a:lnTo>
                <a:lnTo>
                  <a:pt x="16784" y="1898310"/>
                </a:lnTo>
                <a:lnTo>
                  <a:pt x="24058" y="1944554"/>
                </a:lnTo>
                <a:lnTo>
                  <a:pt x="32596" y="1990367"/>
                </a:lnTo>
                <a:lnTo>
                  <a:pt x="42377" y="2035730"/>
                </a:lnTo>
                <a:lnTo>
                  <a:pt x="53384" y="2080624"/>
                </a:lnTo>
                <a:lnTo>
                  <a:pt x="65599" y="2125031"/>
                </a:lnTo>
                <a:lnTo>
                  <a:pt x="79002" y="2168932"/>
                </a:lnTo>
                <a:lnTo>
                  <a:pt x="93576" y="2212310"/>
                </a:lnTo>
                <a:lnTo>
                  <a:pt x="109301" y="2255145"/>
                </a:lnTo>
                <a:lnTo>
                  <a:pt x="126160" y="2297419"/>
                </a:lnTo>
                <a:lnTo>
                  <a:pt x="144135" y="2339114"/>
                </a:lnTo>
                <a:lnTo>
                  <a:pt x="163205" y="2380211"/>
                </a:lnTo>
                <a:lnTo>
                  <a:pt x="183354" y="2420692"/>
                </a:lnTo>
                <a:lnTo>
                  <a:pt x="204562" y="2460537"/>
                </a:lnTo>
                <a:lnTo>
                  <a:pt x="226811" y="2499730"/>
                </a:lnTo>
                <a:lnTo>
                  <a:pt x="250083" y="2538251"/>
                </a:lnTo>
                <a:lnTo>
                  <a:pt x="274359" y="2576082"/>
                </a:lnTo>
                <a:lnTo>
                  <a:pt x="299621" y="2613204"/>
                </a:lnTo>
                <a:lnTo>
                  <a:pt x="325850" y="2649599"/>
                </a:lnTo>
                <a:lnTo>
                  <a:pt x="353028" y="2685249"/>
                </a:lnTo>
                <a:lnTo>
                  <a:pt x="381136" y="2720134"/>
                </a:lnTo>
                <a:lnTo>
                  <a:pt x="410155" y="2754237"/>
                </a:lnTo>
                <a:lnTo>
                  <a:pt x="440069" y="2787539"/>
                </a:lnTo>
                <a:lnTo>
                  <a:pt x="470857" y="2820021"/>
                </a:lnTo>
                <a:lnTo>
                  <a:pt x="502501" y="2851666"/>
                </a:lnTo>
                <a:lnTo>
                  <a:pt x="534984" y="2882454"/>
                </a:lnTo>
                <a:lnTo>
                  <a:pt x="568285" y="2912367"/>
                </a:lnTo>
                <a:lnTo>
                  <a:pt x="602388" y="2941387"/>
                </a:lnTo>
                <a:lnTo>
                  <a:pt x="637274" y="2969495"/>
                </a:lnTo>
                <a:lnTo>
                  <a:pt x="672923" y="2996672"/>
                </a:lnTo>
                <a:lnTo>
                  <a:pt x="709318" y="3022901"/>
                </a:lnTo>
                <a:lnTo>
                  <a:pt x="746440" y="3048163"/>
                </a:lnTo>
                <a:lnTo>
                  <a:pt x="784271" y="3072439"/>
                </a:lnTo>
                <a:lnTo>
                  <a:pt x="822792" y="3095711"/>
                </a:lnTo>
                <a:lnTo>
                  <a:pt x="861985" y="3117960"/>
                </a:lnTo>
                <a:lnTo>
                  <a:pt x="901831" y="3139169"/>
                </a:lnTo>
                <a:lnTo>
                  <a:pt x="942311" y="3159317"/>
                </a:lnTo>
                <a:lnTo>
                  <a:pt x="983408" y="3178388"/>
                </a:lnTo>
                <a:lnTo>
                  <a:pt x="1025103" y="3196362"/>
                </a:lnTo>
                <a:lnTo>
                  <a:pt x="1067377" y="3213221"/>
                </a:lnTo>
                <a:lnTo>
                  <a:pt x="1110213" y="3228947"/>
                </a:lnTo>
                <a:lnTo>
                  <a:pt x="1153590" y="3243520"/>
                </a:lnTo>
                <a:lnTo>
                  <a:pt x="1197492" y="3256924"/>
                </a:lnTo>
                <a:lnTo>
                  <a:pt x="1241899" y="3269138"/>
                </a:lnTo>
                <a:lnTo>
                  <a:pt x="1286793" y="3280145"/>
                </a:lnTo>
                <a:lnTo>
                  <a:pt x="1332155" y="3289927"/>
                </a:lnTo>
                <a:lnTo>
                  <a:pt x="1377968" y="3298464"/>
                </a:lnTo>
                <a:lnTo>
                  <a:pt x="1424212" y="3305738"/>
                </a:lnTo>
                <a:lnTo>
                  <a:pt x="1470869" y="3311731"/>
                </a:lnTo>
                <a:lnTo>
                  <a:pt x="1517922" y="3316425"/>
                </a:lnTo>
                <a:lnTo>
                  <a:pt x="1565350" y="3319800"/>
                </a:lnTo>
                <a:lnTo>
                  <a:pt x="1613136" y="3321839"/>
                </a:lnTo>
                <a:lnTo>
                  <a:pt x="1661261" y="3322523"/>
                </a:lnTo>
                <a:close/>
              </a:path>
            </a:pathLst>
          </a:custGeom>
          <a:ln w="15316">
            <a:solidFill>
              <a:srgbClr val="ED19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4500" y="6359693"/>
            <a:ext cx="5944235" cy="1765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1. Прилепская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Н.В. Вульвовагинальный кандидоз: принципы диагностики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лечения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(в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помощь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практикующему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врачу). Фарматека. 2010,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№14. 2.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Попова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А.Л.,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Дворянский С.А., Яговкина Н.В. Современ-  ные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аспекты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лечения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профилактики вульвовагинального кандидоза.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//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Вятский медицинский вестник,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№4,</a:t>
            </a:r>
            <a:r>
              <a:rPr sz="500" spc="4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2013.</a:t>
            </a:r>
            <a:endParaRPr sz="5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19848" y="219684"/>
            <a:ext cx="3005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" dirty="0"/>
              <a:t>– </a:t>
            </a:r>
            <a:r>
              <a:rPr dirty="0"/>
              <a:t>оригинальный</a:t>
            </a:r>
            <a:r>
              <a:rPr spc="-45" dirty="0"/>
              <a:t> </a:t>
            </a:r>
            <a:r>
              <a:rPr spc="-5" dirty="0"/>
              <a:t>флуконазол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4500" y="981473"/>
            <a:ext cx="2847340" cy="464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50" b="1" spc="5" dirty="0">
                <a:solidFill>
                  <a:schemeClr val="bg1"/>
                </a:solidFill>
                <a:latin typeface="Arial"/>
                <a:cs typeface="Arial"/>
              </a:rPr>
              <a:t>Что такое</a:t>
            </a:r>
            <a:r>
              <a:rPr sz="2850" b="1" spc="-7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ВВК?</a:t>
            </a:r>
            <a:endParaRPr sz="28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10347" y="4594745"/>
            <a:ext cx="976147" cy="976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9451" y="4934043"/>
            <a:ext cx="737939" cy="2975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5903" y="3739045"/>
            <a:ext cx="135001" cy="135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5903" y="4090898"/>
            <a:ext cx="135001" cy="135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5903" y="4442739"/>
            <a:ext cx="135001" cy="135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5903" y="4794580"/>
            <a:ext cx="135001" cy="135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5903" y="5146421"/>
            <a:ext cx="135001" cy="1349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54899" y="2222954"/>
            <a:ext cx="4245610" cy="3112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Вульвовагинальный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кандидоз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(ВВК) —  инфекционное поражение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слизистой 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оболочки </a:t>
            </a:r>
            <a:r>
              <a:rPr sz="1600" spc="-20" dirty="0">
                <a:solidFill>
                  <a:srgbClr val="010202"/>
                </a:solidFill>
                <a:latin typeface="Arial"/>
                <a:cs typeface="Arial"/>
              </a:rPr>
              <a:t>вульвы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влагалища,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вызываемое  дрожжеподобными грибами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рода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10202"/>
                </a:solidFill>
                <a:latin typeface="Arial"/>
                <a:cs typeface="Arial"/>
              </a:rPr>
              <a:t>Candida</a:t>
            </a:r>
            <a:r>
              <a:rPr sz="1350" baseline="33950" dirty="0">
                <a:solidFill>
                  <a:srgbClr val="010202"/>
                </a:solidFill>
                <a:latin typeface="Arial"/>
                <a:cs typeface="Arial"/>
              </a:rPr>
              <a:t>1,2</a:t>
            </a:r>
            <a:endParaRPr sz="1350" baseline="339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850"/>
              </a:spcBef>
            </a:pP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Синонимы:</a:t>
            </a:r>
            <a:endParaRPr sz="1600">
              <a:latin typeface="Arial"/>
              <a:cs typeface="Arial"/>
            </a:endParaRPr>
          </a:p>
          <a:p>
            <a:pPr marL="495300" marR="877569">
              <a:lnSpc>
                <a:spcPct val="144300"/>
              </a:lnSpc>
            </a:pP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вагинальный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кандидоз  кандидозный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вульвовагинит 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генитальный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кандидоз  кандидоз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вульвы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и</a:t>
            </a:r>
            <a:r>
              <a:rPr sz="1600" spc="-3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влагалища</a:t>
            </a:r>
            <a:endParaRPr sz="1600">
              <a:latin typeface="Arial"/>
              <a:cs typeface="Arial"/>
            </a:endParaRPr>
          </a:p>
          <a:p>
            <a:pPr marL="495300">
              <a:lnSpc>
                <a:spcPct val="100000"/>
              </a:lnSpc>
              <a:spcBef>
                <a:spcPts val="850"/>
              </a:spcBef>
            </a:pP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«молочница»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168723" y="2327003"/>
            <a:ext cx="67602" cy="668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000">
        <p:fade/>
      </p:transition>
    </mc:Choice>
    <mc:Fallback xmlns="">
      <p:transition spd="med" advTm="2200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8"/>
        <p14:stopEvt time="22127" objId="18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9658" y="6359245"/>
            <a:ext cx="14605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700" b="1" dirty="0">
                <a:solidFill>
                  <a:srgbClr val="EC0A7D"/>
                </a:solidFill>
                <a:latin typeface="Arial"/>
                <a:cs typeface="Arial"/>
              </a:rPr>
              <a:t>3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46230" y="2049932"/>
            <a:ext cx="3322523" cy="3322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6228" y="2049929"/>
            <a:ext cx="3322954" cy="3322954"/>
          </a:xfrm>
          <a:custGeom>
            <a:avLst/>
            <a:gdLst/>
            <a:ahLst/>
            <a:cxnLst/>
            <a:rect l="l" t="t" r="r" b="b"/>
            <a:pathLst>
              <a:path w="3322954" h="3322954">
                <a:moveTo>
                  <a:pt x="1661261" y="3322523"/>
                </a:moveTo>
                <a:lnTo>
                  <a:pt x="1709386" y="3321839"/>
                </a:lnTo>
                <a:lnTo>
                  <a:pt x="1757172" y="3319800"/>
                </a:lnTo>
                <a:lnTo>
                  <a:pt x="1804601" y="3316425"/>
                </a:lnTo>
                <a:lnTo>
                  <a:pt x="1851653" y="3311731"/>
                </a:lnTo>
                <a:lnTo>
                  <a:pt x="1898310" y="3305738"/>
                </a:lnTo>
                <a:lnTo>
                  <a:pt x="1944554" y="3298464"/>
                </a:lnTo>
                <a:lnTo>
                  <a:pt x="1990367" y="3289927"/>
                </a:lnTo>
                <a:lnTo>
                  <a:pt x="2035730" y="3280145"/>
                </a:lnTo>
                <a:lnTo>
                  <a:pt x="2080624" y="3269138"/>
                </a:lnTo>
                <a:lnTo>
                  <a:pt x="2125031" y="3256924"/>
                </a:lnTo>
                <a:lnTo>
                  <a:pt x="2168932" y="3243520"/>
                </a:lnTo>
                <a:lnTo>
                  <a:pt x="2212310" y="3228947"/>
                </a:lnTo>
                <a:lnTo>
                  <a:pt x="2255145" y="3213221"/>
                </a:lnTo>
                <a:lnTo>
                  <a:pt x="2297419" y="3196362"/>
                </a:lnTo>
                <a:lnTo>
                  <a:pt x="2339114" y="3178388"/>
                </a:lnTo>
                <a:lnTo>
                  <a:pt x="2380211" y="3159317"/>
                </a:lnTo>
                <a:lnTo>
                  <a:pt x="2420692" y="3139169"/>
                </a:lnTo>
                <a:lnTo>
                  <a:pt x="2460537" y="3117960"/>
                </a:lnTo>
                <a:lnTo>
                  <a:pt x="2499730" y="3095711"/>
                </a:lnTo>
                <a:lnTo>
                  <a:pt x="2538251" y="3072439"/>
                </a:lnTo>
                <a:lnTo>
                  <a:pt x="2576082" y="3048163"/>
                </a:lnTo>
                <a:lnTo>
                  <a:pt x="2613204" y="3022901"/>
                </a:lnTo>
                <a:lnTo>
                  <a:pt x="2649599" y="2996672"/>
                </a:lnTo>
                <a:lnTo>
                  <a:pt x="2685249" y="2969495"/>
                </a:lnTo>
                <a:lnTo>
                  <a:pt x="2720134" y="2941387"/>
                </a:lnTo>
                <a:lnTo>
                  <a:pt x="2754237" y="2912367"/>
                </a:lnTo>
                <a:lnTo>
                  <a:pt x="2787539" y="2882454"/>
                </a:lnTo>
                <a:lnTo>
                  <a:pt x="2820021" y="2851666"/>
                </a:lnTo>
                <a:lnTo>
                  <a:pt x="2851666" y="2820021"/>
                </a:lnTo>
                <a:lnTo>
                  <a:pt x="2882454" y="2787539"/>
                </a:lnTo>
                <a:lnTo>
                  <a:pt x="2912367" y="2754237"/>
                </a:lnTo>
                <a:lnTo>
                  <a:pt x="2941387" y="2720134"/>
                </a:lnTo>
                <a:lnTo>
                  <a:pt x="2969495" y="2685249"/>
                </a:lnTo>
                <a:lnTo>
                  <a:pt x="2996672" y="2649599"/>
                </a:lnTo>
                <a:lnTo>
                  <a:pt x="3022901" y="2613204"/>
                </a:lnTo>
                <a:lnTo>
                  <a:pt x="3048163" y="2576082"/>
                </a:lnTo>
                <a:lnTo>
                  <a:pt x="3072439" y="2538251"/>
                </a:lnTo>
                <a:lnTo>
                  <a:pt x="3095711" y="2499730"/>
                </a:lnTo>
                <a:lnTo>
                  <a:pt x="3117960" y="2460537"/>
                </a:lnTo>
                <a:lnTo>
                  <a:pt x="3139169" y="2420692"/>
                </a:lnTo>
                <a:lnTo>
                  <a:pt x="3159317" y="2380211"/>
                </a:lnTo>
                <a:lnTo>
                  <a:pt x="3178388" y="2339114"/>
                </a:lnTo>
                <a:lnTo>
                  <a:pt x="3196362" y="2297419"/>
                </a:lnTo>
                <a:lnTo>
                  <a:pt x="3213221" y="2255145"/>
                </a:lnTo>
                <a:lnTo>
                  <a:pt x="3228947" y="2212310"/>
                </a:lnTo>
                <a:lnTo>
                  <a:pt x="3243520" y="2168932"/>
                </a:lnTo>
                <a:lnTo>
                  <a:pt x="3256924" y="2125031"/>
                </a:lnTo>
                <a:lnTo>
                  <a:pt x="3269138" y="2080624"/>
                </a:lnTo>
                <a:lnTo>
                  <a:pt x="3280145" y="2035730"/>
                </a:lnTo>
                <a:lnTo>
                  <a:pt x="3289927" y="1990367"/>
                </a:lnTo>
                <a:lnTo>
                  <a:pt x="3298464" y="1944554"/>
                </a:lnTo>
                <a:lnTo>
                  <a:pt x="3305738" y="1898310"/>
                </a:lnTo>
                <a:lnTo>
                  <a:pt x="3311731" y="1851653"/>
                </a:lnTo>
                <a:lnTo>
                  <a:pt x="3316425" y="1804601"/>
                </a:lnTo>
                <a:lnTo>
                  <a:pt x="3319800" y="1757172"/>
                </a:lnTo>
                <a:lnTo>
                  <a:pt x="3321839" y="1709386"/>
                </a:lnTo>
                <a:lnTo>
                  <a:pt x="3322523" y="1661261"/>
                </a:lnTo>
                <a:lnTo>
                  <a:pt x="3321839" y="1613136"/>
                </a:lnTo>
                <a:lnTo>
                  <a:pt x="3319800" y="1565350"/>
                </a:lnTo>
                <a:lnTo>
                  <a:pt x="3316425" y="1517922"/>
                </a:lnTo>
                <a:lnTo>
                  <a:pt x="3311731" y="1470869"/>
                </a:lnTo>
                <a:lnTo>
                  <a:pt x="3305738" y="1424212"/>
                </a:lnTo>
                <a:lnTo>
                  <a:pt x="3298464" y="1377968"/>
                </a:lnTo>
                <a:lnTo>
                  <a:pt x="3289927" y="1332155"/>
                </a:lnTo>
                <a:lnTo>
                  <a:pt x="3280145" y="1286793"/>
                </a:lnTo>
                <a:lnTo>
                  <a:pt x="3269138" y="1241899"/>
                </a:lnTo>
                <a:lnTo>
                  <a:pt x="3256924" y="1197492"/>
                </a:lnTo>
                <a:lnTo>
                  <a:pt x="3243520" y="1153590"/>
                </a:lnTo>
                <a:lnTo>
                  <a:pt x="3228947" y="1110213"/>
                </a:lnTo>
                <a:lnTo>
                  <a:pt x="3213221" y="1067377"/>
                </a:lnTo>
                <a:lnTo>
                  <a:pt x="3196362" y="1025103"/>
                </a:lnTo>
                <a:lnTo>
                  <a:pt x="3178388" y="983408"/>
                </a:lnTo>
                <a:lnTo>
                  <a:pt x="3159317" y="942311"/>
                </a:lnTo>
                <a:lnTo>
                  <a:pt x="3139169" y="901831"/>
                </a:lnTo>
                <a:lnTo>
                  <a:pt x="3117960" y="861985"/>
                </a:lnTo>
                <a:lnTo>
                  <a:pt x="3095711" y="822792"/>
                </a:lnTo>
                <a:lnTo>
                  <a:pt x="3072439" y="784271"/>
                </a:lnTo>
                <a:lnTo>
                  <a:pt x="3048163" y="746440"/>
                </a:lnTo>
                <a:lnTo>
                  <a:pt x="3022901" y="709318"/>
                </a:lnTo>
                <a:lnTo>
                  <a:pt x="2996672" y="672923"/>
                </a:lnTo>
                <a:lnTo>
                  <a:pt x="2969495" y="637274"/>
                </a:lnTo>
                <a:lnTo>
                  <a:pt x="2941387" y="602388"/>
                </a:lnTo>
                <a:lnTo>
                  <a:pt x="2912367" y="568285"/>
                </a:lnTo>
                <a:lnTo>
                  <a:pt x="2882454" y="534984"/>
                </a:lnTo>
                <a:lnTo>
                  <a:pt x="2851666" y="502501"/>
                </a:lnTo>
                <a:lnTo>
                  <a:pt x="2820021" y="470857"/>
                </a:lnTo>
                <a:lnTo>
                  <a:pt x="2787539" y="440069"/>
                </a:lnTo>
                <a:lnTo>
                  <a:pt x="2754237" y="410155"/>
                </a:lnTo>
                <a:lnTo>
                  <a:pt x="2720134" y="381136"/>
                </a:lnTo>
                <a:lnTo>
                  <a:pt x="2685249" y="353028"/>
                </a:lnTo>
                <a:lnTo>
                  <a:pt x="2649599" y="325850"/>
                </a:lnTo>
                <a:lnTo>
                  <a:pt x="2613204" y="299621"/>
                </a:lnTo>
                <a:lnTo>
                  <a:pt x="2576082" y="274359"/>
                </a:lnTo>
                <a:lnTo>
                  <a:pt x="2538251" y="250083"/>
                </a:lnTo>
                <a:lnTo>
                  <a:pt x="2499730" y="226811"/>
                </a:lnTo>
                <a:lnTo>
                  <a:pt x="2460537" y="204562"/>
                </a:lnTo>
                <a:lnTo>
                  <a:pt x="2420692" y="183354"/>
                </a:lnTo>
                <a:lnTo>
                  <a:pt x="2380211" y="163205"/>
                </a:lnTo>
                <a:lnTo>
                  <a:pt x="2339114" y="144135"/>
                </a:lnTo>
                <a:lnTo>
                  <a:pt x="2297419" y="126160"/>
                </a:lnTo>
                <a:lnTo>
                  <a:pt x="2255145" y="109301"/>
                </a:lnTo>
                <a:lnTo>
                  <a:pt x="2212310" y="93576"/>
                </a:lnTo>
                <a:lnTo>
                  <a:pt x="2168932" y="79002"/>
                </a:lnTo>
                <a:lnTo>
                  <a:pt x="2125031" y="65599"/>
                </a:lnTo>
                <a:lnTo>
                  <a:pt x="2080624" y="53384"/>
                </a:lnTo>
                <a:lnTo>
                  <a:pt x="2035730" y="42377"/>
                </a:lnTo>
                <a:lnTo>
                  <a:pt x="1990367" y="32596"/>
                </a:lnTo>
                <a:lnTo>
                  <a:pt x="1944554" y="24058"/>
                </a:lnTo>
                <a:lnTo>
                  <a:pt x="1898310" y="16784"/>
                </a:lnTo>
                <a:lnTo>
                  <a:pt x="1851653" y="10791"/>
                </a:lnTo>
                <a:lnTo>
                  <a:pt x="1804601" y="6097"/>
                </a:lnTo>
                <a:lnTo>
                  <a:pt x="1757172" y="2722"/>
                </a:lnTo>
                <a:lnTo>
                  <a:pt x="1709386" y="683"/>
                </a:lnTo>
                <a:lnTo>
                  <a:pt x="1661261" y="0"/>
                </a:lnTo>
                <a:lnTo>
                  <a:pt x="1613136" y="683"/>
                </a:lnTo>
                <a:lnTo>
                  <a:pt x="1565350" y="2722"/>
                </a:lnTo>
                <a:lnTo>
                  <a:pt x="1517922" y="6097"/>
                </a:lnTo>
                <a:lnTo>
                  <a:pt x="1470869" y="10791"/>
                </a:lnTo>
                <a:lnTo>
                  <a:pt x="1424212" y="16784"/>
                </a:lnTo>
                <a:lnTo>
                  <a:pt x="1377968" y="24058"/>
                </a:lnTo>
                <a:lnTo>
                  <a:pt x="1332155" y="32596"/>
                </a:lnTo>
                <a:lnTo>
                  <a:pt x="1286793" y="42377"/>
                </a:lnTo>
                <a:lnTo>
                  <a:pt x="1241899" y="53384"/>
                </a:lnTo>
                <a:lnTo>
                  <a:pt x="1197492" y="65599"/>
                </a:lnTo>
                <a:lnTo>
                  <a:pt x="1153590" y="79002"/>
                </a:lnTo>
                <a:lnTo>
                  <a:pt x="1110213" y="93576"/>
                </a:lnTo>
                <a:lnTo>
                  <a:pt x="1067377" y="109301"/>
                </a:lnTo>
                <a:lnTo>
                  <a:pt x="1025103" y="126160"/>
                </a:lnTo>
                <a:lnTo>
                  <a:pt x="983408" y="144135"/>
                </a:lnTo>
                <a:lnTo>
                  <a:pt x="942311" y="163205"/>
                </a:lnTo>
                <a:lnTo>
                  <a:pt x="901831" y="183354"/>
                </a:lnTo>
                <a:lnTo>
                  <a:pt x="861985" y="204562"/>
                </a:lnTo>
                <a:lnTo>
                  <a:pt x="822792" y="226811"/>
                </a:lnTo>
                <a:lnTo>
                  <a:pt x="784271" y="250083"/>
                </a:lnTo>
                <a:lnTo>
                  <a:pt x="746440" y="274359"/>
                </a:lnTo>
                <a:lnTo>
                  <a:pt x="709318" y="299621"/>
                </a:lnTo>
                <a:lnTo>
                  <a:pt x="672923" y="325850"/>
                </a:lnTo>
                <a:lnTo>
                  <a:pt x="637274" y="353028"/>
                </a:lnTo>
                <a:lnTo>
                  <a:pt x="602388" y="381136"/>
                </a:lnTo>
                <a:lnTo>
                  <a:pt x="568285" y="410155"/>
                </a:lnTo>
                <a:lnTo>
                  <a:pt x="534984" y="440069"/>
                </a:lnTo>
                <a:lnTo>
                  <a:pt x="502501" y="470857"/>
                </a:lnTo>
                <a:lnTo>
                  <a:pt x="470857" y="502501"/>
                </a:lnTo>
                <a:lnTo>
                  <a:pt x="440069" y="534984"/>
                </a:lnTo>
                <a:lnTo>
                  <a:pt x="410155" y="568285"/>
                </a:lnTo>
                <a:lnTo>
                  <a:pt x="381136" y="602388"/>
                </a:lnTo>
                <a:lnTo>
                  <a:pt x="353028" y="637274"/>
                </a:lnTo>
                <a:lnTo>
                  <a:pt x="325850" y="672923"/>
                </a:lnTo>
                <a:lnTo>
                  <a:pt x="299621" y="709318"/>
                </a:lnTo>
                <a:lnTo>
                  <a:pt x="274359" y="746440"/>
                </a:lnTo>
                <a:lnTo>
                  <a:pt x="250083" y="784271"/>
                </a:lnTo>
                <a:lnTo>
                  <a:pt x="226811" y="822792"/>
                </a:lnTo>
                <a:lnTo>
                  <a:pt x="204562" y="861985"/>
                </a:lnTo>
                <a:lnTo>
                  <a:pt x="183354" y="901831"/>
                </a:lnTo>
                <a:lnTo>
                  <a:pt x="163205" y="942311"/>
                </a:lnTo>
                <a:lnTo>
                  <a:pt x="144135" y="983408"/>
                </a:lnTo>
                <a:lnTo>
                  <a:pt x="126160" y="1025103"/>
                </a:lnTo>
                <a:lnTo>
                  <a:pt x="109301" y="1067377"/>
                </a:lnTo>
                <a:lnTo>
                  <a:pt x="93576" y="1110213"/>
                </a:lnTo>
                <a:lnTo>
                  <a:pt x="79002" y="1153590"/>
                </a:lnTo>
                <a:lnTo>
                  <a:pt x="65599" y="1197492"/>
                </a:lnTo>
                <a:lnTo>
                  <a:pt x="53384" y="1241899"/>
                </a:lnTo>
                <a:lnTo>
                  <a:pt x="42377" y="1286793"/>
                </a:lnTo>
                <a:lnTo>
                  <a:pt x="32596" y="1332155"/>
                </a:lnTo>
                <a:lnTo>
                  <a:pt x="24058" y="1377968"/>
                </a:lnTo>
                <a:lnTo>
                  <a:pt x="16784" y="1424212"/>
                </a:lnTo>
                <a:lnTo>
                  <a:pt x="10791" y="1470869"/>
                </a:lnTo>
                <a:lnTo>
                  <a:pt x="6097" y="1517922"/>
                </a:lnTo>
                <a:lnTo>
                  <a:pt x="2722" y="1565350"/>
                </a:lnTo>
                <a:lnTo>
                  <a:pt x="683" y="1613136"/>
                </a:lnTo>
                <a:lnTo>
                  <a:pt x="0" y="1661261"/>
                </a:lnTo>
                <a:lnTo>
                  <a:pt x="683" y="1709386"/>
                </a:lnTo>
                <a:lnTo>
                  <a:pt x="2722" y="1757172"/>
                </a:lnTo>
                <a:lnTo>
                  <a:pt x="6097" y="1804601"/>
                </a:lnTo>
                <a:lnTo>
                  <a:pt x="10791" y="1851653"/>
                </a:lnTo>
                <a:lnTo>
                  <a:pt x="16784" y="1898310"/>
                </a:lnTo>
                <a:lnTo>
                  <a:pt x="24058" y="1944554"/>
                </a:lnTo>
                <a:lnTo>
                  <a:pt x="32596" y="1990367"/>
                </a:lnTo>
                <a:lnTo>
                  <a:pt x="42377" y="2035730"/>
                </a:lnTo>
                <a:lnTo>
                  <a:pt x="53384" y="2080624"/>
                </a:lnTo>
                <a:lnTo>
                  <a:pt x="65599" y="2125031"/>
                </a:lnTo>
                <a:lnTo>
                  <a:pt x="79002" y="2168932"/>
                </a:lnTo>
                <a:lnTo>
                  <a:pt x="93576" y="2212310"/>
                </a:lnTo>
                <a:lnTo>
                  <a:pt x="109301" y="2255145"/>
                </a:lnTo>
                <a:lnTo>
                  <a:pt x="126160" y="2297419"/>
                </a:lnTo>
                <a:lnTo>
                  <a:pt x="144135" y="2339114"/>
                </a:lnTo>
                <a:lnTo>
                  <a:pt x="163205" y="2380211"/>
                </a:lnTo>
                <a:lnTo>
                  <a:pt x="183354" y="2420692"/>
                </a:lnTo>
                <a:lnTo>
                  <a:pt x="204562" y="2460537"/>
                </a:lnTo>
                <a:lnTo>
                  <a:pt x="226811" y="2499730"/>
                </a:lnTo>
                <a:lnTo>
                  <a:pt x="250083" y="2538251"/>
                </a:lnTo>
                <a:lnTo>
                  <a:pt x="274359" y="2576082"/>
                </a:lnTo>
                <a:lnTo>
                  <a:pt x="299621" y="2613204"/>
                </a:lnTo>
                <a:lnTo>
                  <a:pt x="325850" y="2649599"/>
                </a:lnTo>
                <a:lnTo>
                  <a:pt x="353028" y="2685249"/>
                </a:lnTo>
                <a:lnTo>
                  <a:pt x="381136" y="2720134"/>
                </a:lnTo>
                <a:lnTo>
                  <a:pt x="410155" y="2754237"/>
                </a:lnTo>
                <a:lnTo>
                  <a:pt x="440069" y="2787539"/>
                </a:lnTo>
                <a:lnTo>
                  <a:pt x="470857" y="2820021"/>
                </a:lnTo>
                <a:lnTo>
                  <a:pt x="502501" y="2851666"/>
                </a:lnTo>
                <a:lnTo>
                  <a:pt x="534984" y="2882454"/>
                </a:lnTo>
                <a:lnTo>
                  <a:pt x="568285" y="2912367"/>
                </a:lnTo>
                <a:lnTo>
                  <a:pt x="602388" y="2941387"/>
                </a:lnTo>
                <a:lnTo>
                  <a:pt x="637274" y="2969495"/>
                </a:lnTo>
                <a:lnTo>
                  <a:pt x="672923" y="2996672"/>
                </a:lnTo>
                <a:lnTo>
                  <a:pt x="709318" y="3022901"/>
                </a:lnTo>
                <a:lnTo>
                  <a:pt x="746440" y="3048163"/>
                </a:lnTo>
                <a:lnTo>
                  <a:pt x="784271" y="3072439"/>
                </a:lnTo>
                <a:lnTo>
                  <a:pt x="822792" y="3095711"/>
                </a:lnTo>
                <a:lnTo>
                  <a:pt x="861985" y="3117960"/>
                </a:lnTo>
                <a:lnTo>
                  <a:pt x="901831" y="3139169"/>
                </a:lnTo>
                <a:lnTo>
                  <a:pt x="942311" y="3159317"/>
                </a:lnTo>
                <a:lnTo>
                  <a:pt x="983408" y="3178388"/>
                </a:lnTo>
                <a:lnTo>
                  <a:pt x="1025103" y="3196362"/>
                </a:lnTo>
                <a:lnTo>
                  <a:pt x="1067377" y="3213221"/>
                </a:lnTo>
                <a:lnTo>
                  <a:pt x="1110213" y="3228947"/>
                </a:lnTo>
                <a:lnTo>
                  <a:pt x="1153590" y="3243520"/>
                </a:lnTo>
                <a:lnTo>
                  <a:pt x="1197492" y="3256924"/>
                </a:lnTo>
                <a:lnTo>
                  <a:pt x="1241899" y="3269138"/>
                </a:lnTo>
                <a:lnTo>
                  <a:pt x="1286793" y="3280145"/>
                </a:lnTo>
                <a:lnTo>
                  <a:pt x="1332155" y="3289927"/>
                </a:lnTo>
                <a:lnTo>
                  <a:pt x="1377968" y="3298464"/>
                </a:lnTo>
                <a:lnTo>
                  <a:pt x="1424212" y="3305738"/>
                </a:lnTo>
                <a:lnTo>
                  <a:pt x="1470869" y="3311731"/>
                </a:lnTo>
                <a:lnTo>
                  <a:pt x="1517922" y="3316425"/>
                </a:lnTo>
                <a:lnTo>
                  <a:pt x="1565350" y="3319800"/>
                </a:lnTo>
                <a:lnTo>
                  <a:pt x="1613136" y="3321839"/>
                </a:lnTo>
                <a:lnTo>
                  <a:pt x="1661261" y="3322523"/>
                </a:lnTo>
                <a:close/>
              </a:path>
            </a:pathLst>
          </a:custGeom>
          <a:ln w="15316">
            <a:solidFill>
              <a:srgbClr val="ED19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4500" y="6359694"/>
            <a:ext cx="6489700" cy="2840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1. Sobel J.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Vulvovaginal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candidiasis //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Lancet. 2007.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Vol.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369. </a:t>
            </a:r>
            <a:r>
              <a:rPr sz="500" spc="-35" dirty="0">
                <a:solidFill>
                  <a:srgbClr val="010202"/>
                </a:solidFill>
                <a:latin typeface="Arial"/>
                <a:cs typeface="Arial"/>
              </a:rPr>
              <a:t>P.</a:t>
            </a:r>
            <a:r>
              <a:rPr sz="500" spc="-2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1961–1971.</a:t>
            </a:r>
            <a:endParaRPr lang="ru-RU" sz="500" spc="-10" dirty="0">
              <a:solidFill>
                <a:srgbClr val="010202"/>
              </a:solidFill>
              <a:latin typeface="Arial"/>
              <a:cs typeface="Arial"/>
            </a:endParaRPr>
          </a:p>
          <a:p>
            <a:pPr marL="12700">
              <a:spcBef>
                <a:spcPts val="95"/>
              </a:spcBef>
            </a:pPr>
            <a:r>
              <a:rPr lang="ru-RU" sz="600" dirty="0">
                <a:solidFill>
                  <a:srgbClr val="010202"/>
                </a:solidFill>
                <a:latin typeface="Arial"/>
                <a:cs typeface="Arial"/>
              </a:rPr>
              <a:t>*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Лицо изображённое на </a:t>
            </a:r>
            <a:r>
              <a:rPr lang="ru-RU" sz="600" spc="-10" dirty="0">
                <a:solidFill>
                  <a:srgbClr val="010202"/>
                </a:solidFill>
                <a:latin typeface="Arial"/>
                <a:cs typeface="Arial"/>
              </a:rPr>
              <a:t>материале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не </a:t>
            </a:r>
            <a:r>
              <a:rPr lang="ru-RU" sz="600" spc="-10" dirty="0">
                <a:solidFill>
                  <a:srgbClr val="010202"/>
                </a:solidFill>
                <a:latin typeface="Arial"/>
                <a:cs typeface="Arial"/>
              </a:rPr>
              <a:t>является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реальным врачом, фармацевтом,</a:t>
            </a:r>
            <a:r>
              <a:rPr lang="ru-RU" sz="600" spc="1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пациентом»</a:t>
            </a:r>
            <a:endParaRPr lang="ru-RU" sz="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5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19848" y="219684"/>
            <a:ext cx="3005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" dirty="0"/>
              <a:t>– </a:t>
            </a:r>
            <a:r>
              <a:rPr dirty="0"/>
              <a:t>оригинальный</a:t>
            </a:r>
            <a:r>
              <a:rPr spc="-45" dirty="0"/>
              <a:t> </a:t>
            </a:r>
            <a:r>
              <a:rPr spc="-5" dirty="0"/>
              <a:t>флуконазол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9100" y="981473"/>
            <a:ext cx="5621020" cy="464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850" b="1" spc="20" dirty="0">
                <a:solidFill>
                  <a:schemeClr val="bg1"/>
                </a:solidFill>
                <a:latin typeface="Arial"/>
                <a:cs typeface="Arial"/>
              </a:rPr>
              <a:t>П</a:t>
            </a:r>
            <a:r>
              <a:rPr sz="2850" b="1" spc="-60" dirty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ч</a:t>
            </a:r>
            <a:r>
              <a:rPr sz="2850" b="1" spc="-25" dirty="0">
                <a:solidFill>
                  <a:schemeClr val="bg1"/>
                </a:solidFill>
                <a:latin typeface="Arial"/>
                <a:cs typeface="Arial"/>
              </a:rPr>
              <a:t>ем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у</a:t>
            </a:r>
            <a:r>
              <a:rPr sz="285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прои</a:t>
            </a:r>
            <a:r>
              <a:rPr sz="2850" b="1" spc="-25" dirty="0">
                <a:solidFill>
                  <a:schemeClr val="bg1"/>
                </a:solidFill>
                <a:latin typeface="Arial"/>
                <a:cs typeface="Arial"/>
              </a:rPr>
              <a:t>с</a:t>
            </a:r>
            <a:r>
              <a:rPr sz="2850" b="1" spc="-60" dirty="0">
                <a:solidFill>
                  <a:schemeClr val="bg1"/>
                </a:solidFill>
                <a:latin typeface="Arial"/>
                <a:cs typeface="Arial"/>
              </a:rPr>
              <a:t>х</a:t>
            </a:r>
            <a:r>
              <a:rPr sz="2850" b="1" spc="-25" dirty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дит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рецидив</a:t>
            </a:r>
            <a:r>
              <a:rPr sz="2850" b="1" dirty="0">
                <a:solidFill>
                  <a:schemeClr val="bg1"/>
                </a:solidFill>
                <a:latin typeface="Arial"/>
                <a:cs typeface="Arial"/>
              </a:rPr>
              <a:t>?</a:t>
            </a:r>
            <a:r>
              <a:rPr sz="1275" b="1" spc="7" baseline="104575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endParaRPr sz="1275" baseline="104575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10347" y="4594745"/>
            <a:ext cx="976147" cy="976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9451" y="4934043"/>
            <a:ext cx="737939" cy="2975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0102" y="2355494"/>
            <a:ext cx="135001" cy="135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102" y="3195002"/>
            <a:ext cx="135001" cy="135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102" y="4766043"/>
            <a:ext cx="135001" cy="135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44500" y="1814747"/>
            <a:ext cx="5734685" cy="4115435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600" b="1" spc="-20" dirty="0">
                <a:solidFill>
                  <a:srgbClr val="EC0A7D"/>
                </a:solidFill>
                <a:latin typeface="Arial"/>
                <a:cs typeface="Arial"/>
              </a:rPr>
              <a:t>Теория </a:t>
            </a:r>
            <a:r>
              <a:rPr sz="1600" b="1" spc="-5" dirty="0">
                <a:solidFill>
                  <a:srgbClr val="EC0A7D"/>
                </a:solidFill>
                <a:latin typeface="Arial"/>
                <a:cs typeface="Arial"/>
              </a:rPr>
              <a:t>эндогенной</a:t>
            </a:r>
            <a:r>
              <a:rPr sz="1600" b="1" spc="5" dirty="0">
                <a:solidFill>
                  <a:srgbClr val="EC0A7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EC0A7D"/>
                </a:solidFill>
                <a:latin typeface="Arial"/>
                <a:cs typeface="Arial"/>
              </a:rPr>
              <a:t>инфекции</a:t>
            </a:r>
            <a:endParaRPr sz="1600">
              <a:latin typeface="Arial"/>
              <a:cs typeface="Arial"/>
            </a:endParaRPr>
          </a:p>
          <a:p>
            <a:pPr marL="469900" marR="679450">
              <a:lnSpc>
                <a:spcPct val="100000"/>
              </a:lnSpc>
              <a:spcBef>
                <a:spcPts val="850"/>
              </a:spcBef>
            </a:pP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Колонизация слизистой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оболочки мочеполовых  органов дрожжеподобными грибами происходит  </a:t>
            </a:r>
            <a:r>
              <a:rPr sz="1600" spc="5" dirty="0">
                <a:solidFill>
                  <a:srgbClr val="010202"/>
                </a:solidFill>
                <a:latin typeface="Arial"/>
                <a:cs typeface="Arial"/>
              </a:rPr>
              <a:t>уже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в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течениe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первых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дней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жизни</a:t>
            </a:r>
            <a:r>
              <a:rPr sz="1600" spc="-2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человека</a:t>
            </a:r>
            <a:endParaRPr sz="1600">
              <a:latin typeface="Arial"/>
              <a:cs typeface="Arial"/>
            </a:endParaRPr>
          </a:p>
          <a:p>
            <a:pPr marL="469900" marR="1390015">
              <a:lnSpc>
                <a:spcPct val="100000"/>
              </a:lnSpc>
              <a:spcBef>
                <a:spcPts val="850"/>
              </a:spcBef>
            </a:pPr>
            <a:r>
              <a:rPr sz="1600" spc="-45" dirty="0">
                <a:solidFill>
                  <a:srgbClr val="010202"/>
                </a:solidFill>
                <a:latin typeface="Arial"/>
                <a:cs typeface="Arial"/>
              </a:rPr>
              <a:t>Доказательством </a:t>
            </a:r>
            <a:r>
              <a:rPr sz="1600" spc="-40" dirty="0">
                <a:solidFill>
                  <a:srgbClr val="010202"/>
                </a:solidFill>
                <a:latin typeface="Arial"/>
                <a:cs typeface="Arial"/>
              </a:rPr>
              <a:t>персистирования грибов  </a:t>
            </a:r>
            <a:r>
              <a:rPr sz="1600" spc="-35" dirty="0">
                <a:solidFill>
                  <a:srgbClr val="010202"/>
                </a:solidFill>
                <a:latin typeface="Arial"/>
                <a:cs typeface="Arial"/>
              </a:rPr>
              <a:t>во </a:t>
            </a:r>
            <a:r>
              <a:rPr sz="1600" spc="-50" dirty="0">
                <a:solidFill>
                  <a:srgbClr val="010202"/>
                </a:solidFill>
                <a:latin typeface="Arial"/>
                <a:cs typeface="Arial"/>
              </a:rPr>
              <a:t>влагалище </a:t>
            </a:r>
            <a:r>
              <a:rPr sz="1600" spc="-40" dirty="0">
                <a:solidFill>
                  <a:srgbClr val="010202"/>
                </a:solidFill>
                <a:latin typeface="Arial"/>
                <a:cs typeface="Arial"/>
              </a:rPr>
              <a:t>служат данные </a:t>
            </a:r>
            <a:r>
              <a:rPr sz="1600" spc="-20" dirty="0">
                <a:solidFill>
                  <a:srgbClr val="010202"/>
                </a:solidFill>
                <a:latin typeface="Arial"/>
                <a:cs typeface="Arial"/>
              </a:rPr>
              <a:t>о </a:t>
            </a:r>
            <a:r>
              <a:rPr sz="1600" spc="-35" dirty="0">
                <a:solidFill>
                  <a:srgbClr val="010202"/>
                </a:solidFill>
                <a:latin typeface="Arial"/>
                <a:cs typeface="Arial"/>
              </a:rPr>
              <a:t>том,</a:t>
            </a:r>
            <a:r>
              <a:rPr sz="1600" spc="-8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35" dirty="0">
                <a:solidFill>
                  <a:srgbClr val="010202"/>
                </a:solidFill>
                <a:latin typeface="Arial"/>
                <a:cs typeface="Arial"/>
              </a:rPr>
              <a:t>что</a:t>
            </a:r>
            <a:endParaRPr sz="1600">
              <a:latin typeface="Arial"/>
              <a:cs typeface="Arial"/>
            </a:endParaRPr>
          </a:p>
          <a:p>
            <a:pPr marL="469900" marR="879475">
              <a:lnSpc>
                <a:spcPct val="100000"/>
              </a:lnSpc>
            </a:pPr>
            <a:r>
              <a:rPr sz="1600" spc="-35" dirty="0">
                <a:solidFill>
                  <a:srgbClr val="010202"/>
                </a:solidFill>
                <a:latin typeface="Arial"/>
                <a:cs typeface="Arial"/>
              </a:rPr>
              <a:t>20-25% </a:t>
            </a:r>
            <a:r>
              <a:rPr sz="1600" spc="-40" dirty="0">
                <a:solidFill>
                  <a:srgbClr val="010202"/>
                </a:solidFill>
                <a:latin typeface="Arial"/>
                <a:cs typeface="Arial"/>
              </a:rPr>
              <a:t>женщин </a:t>
            </a:r>
            <a:r>
              <a:rPr sz="1600" spc="-20" dirty="0">
                <a:solidFill>
                  <a:srgbClr val="010202"/>
                </a:solidFill>
                <a:latin typeface="Arial"/>
                <a:cs typeface="Arial"/>
              </a:rPr>
              <a:t>с </a:t>
            </a:r>
            <a:r>
              <a:rPr sz="1600" spc="-50" dirty="0">
                <a:solidFill>
                  <a:srgbClr val="010202"/>
                </a:solidFill>
                <a:latin typeface="Arial"/>
                <a:cs typeface="Arial"/>
              </a:rPr>
              <a:t>отрицательным </a:t>
            </a:r>
            <a:r>
              <a:rPr sz="1600" spc="-65" dirty="0">
                <a:solidFill>
                  <a:srgbClr val="010202"/>
                </a:solidFill>
                <a:latin typeface="Arial"/>
                <a:cs typeface="Arial"/>
              </a:rPr>
              <a:t>результатом  </a:t>
            </a:r>
            <a:r>
              <a:rPr sz="1600" spc="-40" dirty="0">
                <a:solidFill>
                  <a:srgbClr val="010202"/>
                </a:solidFill>
                <a:latin typeface="Arial"/>
                <a:cs typeface="Arial"/>
              </a:rPr>
              <a:t>бактериологического исследования сразу после  </a:t>
            </a:r>
            <a:r>
              <a:rPr sz="1600" spc="-45" dirty="0">
                <a:solidFill>
                  <a:srgbClr val="010202"/>
                </a:solidFill>
                <a:latin typeface="Arial"/>
                <a:cs typeface="Arial"/>
              </a:rPr>
              <a:t>лечения имеют положительные </a:t>
            </a:r>
            <a:r>
              <a:rPr sz="1600" spc="-65" dirty="0">
                <a:solidFill>
                  <a:srgbClr val="010202"/>
                </a:solidFill>
                <a:latin typeface="Arial"/>
                <a:cs typeface="Arial"/>
              </a:rPr>
              <a:t>результаты  </a:t>
            </a:r>
            <a:r>
              <a:rPr sz="1600" spc="-40" dirty="0">
                <a:solidFill>
                  <a:srgbClr val="010202"/>
                </a:solidFill>
                <a:latin typeface="Arial"/>
                <a:cs typeface="Arial"/>
              </a:rPr>
              <a:t>посева </a:t>
            </a:r>
            <a:r>
              <a:rPr sz="1600" spc="-30" dirty="0">
                <a:solidFill>
                  <a:srgbClr val="010202"/>
                </a:solidFill>
                <a:latin typeface="Arial"/>
                <a:cs typeface="Arial"/>
              </a:rPr>
              <a:t>на </a:t>
            </a:r>
            <a:r>
              <a:rPr sz="1600" i="1" spc="-35" dirty="0">
                <a:solidFill>
                  <a:srgbClr val="010202"/>
                </a:solidFill>
                <a:latin typeface="Arial"/>
                <a:cs typeface="Arial"/>
              </a:rPr>
              <a:t>Candida </a:t>
            </a:r>
            <a:r>
              <a:rPr sz="1600" spc="-30" dirty="0">
                <a:solidFill>
                  <a:srgbClr val="010202"/>
                </a:solidFill>
                <a:latin typeface="Arial"/>
                <a:cs typeface="Arial"/>
              </a:rPr>
              <a:t>уже </a:t>
            </a:r>
            <a:r>
              <a:rPr sz="1600" spc="-40" dirty="0">
                <a:solidFill>
                  <a:srgbClr val="010202"/>
                </a:solidFill>
                <a:latin typeface="Arial"/>
                <a:cs typeface="Arial"/>
              </a:rPr>
              <a:t>через </a:t>
            </a:r>
            <a:r>
              <a:rPr sz="1600" spc="-30" dirty="0">
                <a:solidFill>
                  <a:srgbClr val="010202"/>
                </a:solidFill>
                <a:latin typeface="Arial"/>
                <a:cs typeface="Arial"/>
              </a:rPr>
              <a:t>30</a:t>
            </a:r>
            <a:r>
              <a:rPr sz="1600" spc="-10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40" dirty="0">
                <a:solidFill>
                  <a:srgbClr val="010202"/>
                </a:solidFill>
                <a:latin typeface="Arial"/>
                <a:cs typeface="Arial"/>
              </a:rPr>
              <a:t>дней</a:t>
            </a:r>
            <a:endParaRPr sz="1600">
              <a:latin typeface="Arial"/>
              <a:cs typeface="Arial"/>
            </a:endParaRPr>
          </a:p>
          <a:p>
            <a:pPr marL="469900" marR="552450">
              <a:lnSpc>
                <a:spcPct val="100000"/>
              </a:lnSpc>
              <a:spcBef>
                <a:spcPts val="850"/>
              </a:spcBef>
            </a:pP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Этого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количества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микроорганизмов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недостаточно 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для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возникновения симптомного рецидива,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но</a:t>
            </a:r>
            <a:endParaRPr sz="1600">
              <a:latin typeface="Arial"/>
              <a:cs typeface="Arial"/>
            </a:endParaRPr>
          </a:p>
          <a:p>
            <a:pPr marL="469900" marR="5080" algn="just">
              <a:lnSpc>
                <a:spcPct val="100000"/>
              </a:lnSpc>
            </a:pP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достаточно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для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того,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чтобы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при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воздействии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факторов,  стимулирующих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избыточный </a:t>
            </a:r>
            <a:r>
              <a:rPr sz="1600" spc="-40" dirty="0">
                <a:solidFill>
                  <a:srgbClr val="010202"/>
                </a:solidFill>
                <a:latin typeface="Arial"/>
                <a:cs typeface="Arial"/>
              </a:rPr>
              <a:t>рост,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привести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к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рецидиву  заболевания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168723" y="2327003"/>
            <a:ext cx="67602" cy="6686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8862">
        <p:fade/>
      </p:transition>
    </mc:Choice>
    <mc:Fallback xmlns="">
      <p:transition spd="med" advTm="68862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6"/>
        <p14:stopEvt time="67604" objId="16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9658" y="6359245"/>
            <a:ext cx="14605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700" b="1" dirty="0">
                <a:solidFill>
                  <a:srgbClr val="EC0A7D"/>
                </a:solidFill>
                <a:latin typeface="Arial"/>
                <a:cs typeface="Arial"/>
              </a:rPr>
              <a:t>4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46230" y="2049932"/>
            <a:ext cx="3322523" cy="33225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6228" y="2049929"/>
            <a:ext cx="3322954" cy="3322954"/>
          </a:xfrm>
          <a:custGeom>
            <a:avLst/>
            <a:gdLst/>
            <a:ahLst/>
            <a:cxnLst/>
            <a:rect l="l" t="t" r="r" b="b"/>
            <a:pathLst>
              <a:path w="3322954" h="3322954">
                <a:moveTo>
                  <a:pt x="1661261" y="3322523"/>
                </a:moveTo>
                <a:lnTo>
                  <a:pt x="1709386" y="3321839"/>
                </a:lnTo>
                <a:lnTo>
                  <a:pt x="1757172" y="3319800"/>
                </a:lnTo>
                <a:lnTo>
                  <a:pt x="1804601" y="3316425"/>
                </a:lnTo>
                <a:lnTo>
                  <a:pt x="1851653" y="3311731"/>
                </a:lnTo>
                <a:lnTo>
                  <a:pt x="1898310" y="3305738"/>
                </a:lnTo>
                <a:lnTo>
                  <a:pt x="1944554" y="3298464"/>
                </a:lnTo>
                <a:lnTo>
                  <a:pt x="1990367" y="3289927"/>
                </a:lnTo>
                <a:lnTo>
                  <a:pt x="2035730" y="3280145"/>
                </a:lnTo>
                <a:lnTo>
                  <a:pt x="2080624" y="3269138"/>
                </a:lnTo>
                <a:lnTo>
                  <a:pt x="2125031" y="3256924"/>
                </a:lnTo>
                <a:lnTo>
                  <a:pt x="2168932" y="3243520"/>
                </a:lnTo>
                <a:lnTo>
                  <a:pt x="2212310" y="3228947"/>
                </a:lnTo>
                <a:lnTo>
                  <a:pt x="2255145" y="3213221"/>
                </a:lnTo>
                <a:lnTo>
                  <a:pt x="2297419" y="3196362"/>
                </a:lnTo>
                <a:lnTo>
                  <a:pt x="2339114" y="3178388"/>
                </a:lnTo>
                <a:lnTo>
                  <a:pt x="2380211" y="3159317"/>
                </a:lnTo>
                <a:lnTo>
                  <a:pt x="2420692" y="3139169"/>
                </a:lnTo>
                <a:lnTo>
                  <a:pt x="2460537" y="3117960"/>
                </a:lnTo>
                <a:lnTo>
                  <a:pt x="2499730" y="3095711"/>
                </a:lnTo>
                <a:lnTo>
                  <a:pt x="2538251" y="3072439"/>
                </a:lnTo>
                <a:lnTo>
                  <a:pt x="2576082" y="3048163"/>
                </a:lnTo>
                <a:lnTo>
                  <a:pt x="2613204" y="3022901"/>
                </a:lnTo>
                <a:lnTo>
                  <a:pt x="2649599" y="2996672"/>
                </a:lnTo>
                <a:lnTo>
                  <a:pt x="2685249" y="2969495"/>
                </a:lnTo>
                <a:lnTo>
                  <a:pt x="2720134" y="2941387"/>
                </a:lnTo>
                <a:lnTo>
                  <a:pt x="2754237" y="2912367"/>
                </a:lnTo>
                <a:lnTo>
                  <a:pt x="2787539" y="2882454"/>
                </a:lnTo>
                <a:lnTo>
                  <a:pt x="2820021" y="2851666"/>
                </a:lnTo>
                <a:lnTo>
                  <a:pt x="2851666" y="2820021"/>
                </a:lnTo>
                <a:lnTo>
                  <a:pt x="2882454" y="2787539"/>
                </a:lnTo>
                <a:lnTo>
                  <a:pt x="2912367" y="2754237"/>
                </a:lnTo>
                <a:lnTo>
                  <a:pt x="2941387" y="2720134"/>
                </a:lnTo>
                <a:lnTo>
                  <a:pt x="2969495" y="2685249"/>
                </a:lnTo>
                <a:lnTo>
                  <a:pt x="2996672" y="2649599"/>
                </a:lnTo>
                <a:lnTo>
                  <a:pt x="3022901" y="2613204"/>
                </a:lnTo>
                <a:lnTo>
                  <a:pt x="3048163" y="2576082"/>
                </a:lnTo>
                <a:lnTo>
                  <a:pt x="3072439" y="2538251"/>
                </a:lnTo>
                <a:lnTo>
                  <a:pt x="3095711" y="2499730"/>
                </a:lnTo>
                <a:lnTo>
                  <a:pt x="3117960" y="2460537"/>
                </a:lnTo>
                <a:lnTo>
                  <a:pt x="3139169" y="2420692"/>
                </a:lnTo>
                <a:lnTo>
                  <a:pt x="3159317" y="2380211"/>
                </a:lnTo>
                <a:lnTo>
                  <a:pt x="3178388" y="2339114"/>
                </a:lnTo>
                <a:lnTo>
                  <a:pt x="3196362" y="2297419"/>
                </a:lnTo>
                <a:lnTo>
                  <a:pt x="3213221" y="2255145"/>
                </a:lnTo>
                <a:lnTo>
                  <a:pt x="3228947" y="2212310"/>
                </a:lnTo>
                <a:lnTo>
                  <a:pt x="3243520" y="2168932"/>
                </a:lnTo>
                <a:lnTo>
                  <a:pt x="3256924" y="2125031"/>
                </a:lnTo>
                <a:lnTo>
                  <a:pt x="3269138" y="2080624"/>
                </a:lnTo>
                <a:lnTo>
                  <a:pt x="3280145" y="2035730"/>
                </a:lnTo>
                <a:lnTo>
                  <a:pt x="3289927" y="1990367"/>
                </a:lnTo>
                <a:lnTo>
                  <a:pt x="3298464" y="1944554"/>
                </a:lnTo>
                <a:lnTo>
                  <a:pt x="3305738" y="1898310"/>
                </a:lnTo>
                <a:lnTo>
                  <a:pt x="3311731" y="1851653"/>
                </a:lnTo>
                <a:lnTo>
                  <a:pt x="3316425" y="1804601"/>
                </a:lnTo>
                <a:lnTo>
                  <a:pt x="3319800" y="1757172"/>
                </a:lnTo>
                <a:lnTo>
                  <a:pt x="3321839" y="1709386"/>
                </a:lnTo>
                <a:lnTo>
                  <a:pt x="3322523" y="1661261"/>
                </a:lnTo>
                <a:lnTo>
                  <a:pt x="3321839" y="1613136"/>
                </a:lnTo>
                <a:lnTo>
                  <a:pt x="3319800" y="1565350"/>
                </a:lnTo>
                <a:lnTo>
                  <a:pt x="3316425" y="1517922"/>
                </a:lnTo>
                <a:lnTo>
                  <a:pt x="3311731" y="1470869"/>
                </a:lnTo>
                <a:lnTo>
                  <a:pt x="3305738" y="1424212"/>
                </a:lnTo>
                <a:lnTo>
                  <a:pt x="3298464" y="1377968"/>
                </a:lnTo>
                <a:lnTo>
                  <a:pt x="3289927" y="1332155"/>
                </a:lnTo>
                <a:lnTo>
                  <a:pt x="3280145" y="1286793"/>
                </a:lnTo>
                <a:lnTo>
                  <a:pt x="3269138" y="1241899"/>
                </a:lnTo>
                <a:lnTo>
                  <a:pt x="3256924" y="1197492"/>
                </a:lnTo>
                <a:lnTo>
                  <a:pt x="3243520" y="1153590"/>
                </a:lnTo>
                <a:lnTo>
                  <a:pt x="3228947" y="1110213"/>
                </a:lnTo>
                <a:lnTo>
                  <a:pt x="3213221" y="1067377"/>
                </a:lnTo>
                <a:lnTo>
                  <a:pt x="3196362" y="1025103"/>
                </a:lnTo>
                <a:lnTo>
                  <a:pt x="3178388" y="983408"/>
                </a:lnTo>
                <a:lnTo>
                  <a:pt x="3159317" y="942311"/>
                </a:lnTo>
                <a:lnTo>
                  <a:pt x="3139169" y="901831"/>
                </a:lnTo>
                <a:lnTo>
                  <a:pt x="3117960" y="861985"/>
                </a:lnTo>
                <a:lnTo>
                  <a:pt x="3095711" y="822792"/>
                </a:lnTo>
                <a:lnTo>
                  <a:pt x="3072439" y="784271"/>
                </a:lnTo>
                <a:lnTo>
                  <a:pt x="3048163" y="746440"/>
                </a:lnTo>
                <a:lnTo>
                  <a:pt x="3022901" y="709318"/>
                </a:lnTo>
                <a:lnTo>
                  <a:pt x="2996672" y="672923"/>
                </a:lnTo>
                <a:lnTo>
                  <a:pt x="2969495" y="637274"/>
                </a:lnTo>
                <a:lnTo>
                  <a:pt x="2941387" y="602388"/>
                </a:lnTo>
                <a:lnTo>
                  <a:pt x="2912367" y="568285"/>
                </a:lnTo>
                <a:lnTo>
                  <a:pt x="2882454" y="534984"/>
                </a:lnTo>
                <a:lnTo>
                  <a:pt x="2851666" y="502501"/>
                </a:lnTo>
                <a:lnTo>
                  <a:pt x="2820021" y="470857"/>
                </a:lnTo>
                <a:lnTo>
                  <a:pt x="2787539" y="440069"/>
                </a:lnTo>
                <a:lnTo>
                  <a:pt x="2754237" y="410155"/>
                </a:lnTo>
                <a:lnTo>
                  <a:pt x="2720134" y="381136"/>
                </a:lnTo>
                <a:lnTo>
                  <a:pt x="2685249" y="353028"/>
                </a:lnTo>
                <a:lnTo>
                  <a:pt x="2649599" y="325850"/>
                </a:lnTo>
                <a:lnTo>
                  <a:pt x="2613204" y="299621"/>
                </a:lnTo>
                <a:lnTo>
                  <a:pt x="2576082" y="274359"/>
                </a:lnTo>
                <a:lnTo>
                  <a:pt x="2538251" y="250083"/>
                </a:lnTo>
                <a:lnTo>
                  <a:pt x="2499730" y="226811"/>
                </a:lnTo>
                <a:lnTo>
                  <a:pt x="2460537" y="204562"/>
                </a:lnTo>
                <a:lnTo>
                  <a:pt x="2420692" y="183354"/>
                </a:lnTo>
                <a:lnTo>
                  <a:pt x="2380211" y="163205"/>
                </a:lnTo>
                <a:lnTo>
                  <a:pt x="2339114" y="144135"/>
                </a:lnTo>
                <a:lnTo>
                  <a:pt x="2297419" y="126160"/>
                </a:lnTo>
                <a:lnTo>
                  <a:pt x="2255145" y="109301"/>
                </a:lnTo>
                <a:lnTo>
                  <a:pt x="2212310" y="93576"/>
                </a:lnTo>
                <a:lnTo>
                  <a:pt x="2168932" y="79002"/>
                </a:lnTo>
                <a:lnTo>
                  <a:pt x="2125031" y="65599"/>
                </a:lnTo>
                <a:lnTo>
                  <a:pt x="2080624" y="53384"/>
                </a:lnTo>
                <a:lnTo>
                  <a:pt x="2035730" y="42377"/>
                </a:lnTo>
                <a:lnTo>
                  <a:pt x="1990367" y="32596"/>
                </a:lnTo>
                <a:lnTo>
                  <a:pt x="1944554" y="24058"/>
                </a:lnTo>
                <a:lnTo>
                  <a:pt x="1898310" y="16784"/>
                </a:lnTo>
                <a:lnTo>
                  <a:pt x="1851653" y="10791"/>
                </a:lnTo>
                <a:lnTo>
                  <a:pt x="1804601" y="6097"/>
                </a:lnTo>
                <a:lnTo>
                  <a:pt x="1757172" y="2722"/>
                </a:lnTo>
                <a:lnTo>
                  <a:pt x="1709386" y="683"/>
                </a:lnTo>
                <a:lnTo>
                  <a:pt x="1661261" y="0"/>
                </a:lnTo>
                <a:lnTo>
                  <a:pt x="1613136" y="683"/>
                </a:lnTo>
                <a:lnTo>
                  <a:pt x="1565350" y="2722"/>
                </a:lnTo>
                <a:lnTo>
                  <a:pt x="1517922" y="6097"/>
                </a:lnTo>
                <a:lnTo>
                  <a:pt x="1470869" y="10791"/>
                </a:lnTo>
                <a:lnTo>
                  <a:pt x="1424212" y="16784"/>
                </a:lnTo>
                <a:lnTo>
                  <a:pt x="1377968" y="24058"/>
                </a:lnTo>
                <a:lnTo>
                  <a:pt x="1332155" y="32596"/>
                </a:lnTo>
                <a:lnTo>
                  <a:pt x="1286793" y="42377"/>
                </a:lnTo>
                <a:lnTo>
                  <a:pt x="1241899" y="53384"/>
                </a:lnTo>
                <a:lnTo>
                  <a:pt x="1197492" y="65599"/>
                </a:lnTo>
                <a:lnTo>
                  <a:pt x="1153590" y="79002"/>
                </a:lnTo>
                <a:lnTo>
                  <a:pt x="1110213" y="93576"/>
                </a:lnTo>
                <a:lnTo>
                  <a:pt x="1067377" y="109301"/>
                </a:lnTo>
                <a:lnTo>
                  <a:pt x="1025103" y="126160"/>
                </a:lnTo>
                <a:lnTo>
                  <a:pt x="983408" y="144135"/>
                </a:lnTo>
                <a:lnTo>
                  <a:pt x="942311" y="163205"/>
                </a:lnTo>
                <a:lnTo>
                  <a:pt x="901831" y="183354"/>
                </a:lnTo>
                <a:lnTo>
                  <a:pt x="861985" y="204562"/>
                </a:lnTo>
                <a:lnTo>
                  <a:pt x="822792" y="226811"/>
                </a:lnTo>
                <a:lnTo>
                  <a:pt x="784271" y="250083"/>
                </a:lnTo>
                <a:lnTo>
                  <a:pt x="746440" y="274359"/>
                </a:lnTo>
                <a:lnTo>
                  <a:pt x="709318" y="299621"/>
                </a:lnTo>
                <a:lnTo>
                  <a:pt x="672923" y="325850"/>
                </a:lnTo>
                <a:lnTo>
                  <a:pt x="637274" y="353028"/>
                </a:lnTo>
                <a:lnTo>
                  <a:pt x="602388" y="381136"/>
                </a:lnTo>
                <a:lnTo>
                  <a:pt x="568285" y="410155"/>
                </a:lnTo>
                <a:lnTo>
                  <a:pt x="534984" y="440069"/>
                </a:lnTo>
                <a:lnTo>
                  <a:pt x="502501" y="470857"/>
                </a:lnTo>
                <a:lnTo>
                  <a:pt x="470857" y="502501"/>
                </a:lnTo>
                <a:lnTo>
                  <a:pt x="440069" y="534984"/>
                </a:lnTo>
                <a:lnTo>
                  <a:pt x="410155" y="568285"/>
                </a:lnTo>
                <a:lnTo>
                  <a:pt x="381136" y="602388"/>
                </a:lnTo>
                <a:lnTo>
                  <a:pt x="353028" y="637274"/>
                </a:lnTo>
                <a:lnTo>
                  <a:pt x="325850" y="672923"/>
                </a:lnTo>
                <a:lnTo>
                  <a:pt x="299621" y="709318"/>
                </a:lnTo>
                <a:lnTo>
                  <a:pt x="274359" y="746440"/>
                </a:lnTo>
                <a:lnTo>
                  <a:pt x="250083" y="784271"/>
                </a:lnTo>
                <a:lnTo>
                  <a:pt x="226811" y="822792"/>
                </a:lnTo>
                <a:lnTo>
                  <a:pt x="204562" y="861985"/>
                </a:lnTo>
                <a:lnTo>
                  <a:pt x="183354" y="901831"/>
                </a:lnTo>
                <a:lnTo>
                  <a:pt x="163205" y="942311"/>
                </a:lnTo>
                <a:lnTo>
                  <a:pt x="144135" y="983408"/>
                </a:lnTo>
                <a:lnTo>
                  <a:pt x="126160" y="1025103"/>
                </a:lnTo>
                <a:lnTo>
                  <a:pt x="109301" y="1067377"/>
                </a:lnTo>
                <a:lnTo>
                  <a:pt x="93576" y="1110213"/>
                </a:lnTo>
                <a:lnTo>
                  <a:pt x="79002" y="1153590"/>
                </a:lnTo>
                <a:lnTo>
                  <a:pt x="65599" y="1197492"/>
                </a:lnTo>
                <a:lnTo>
                  <a:pt x="53384" y="1241899"/>
                </a:lnTo>
                <a:lnTo>
                  <a:pt x="42377" y="1286793"/>
                </a:lnTo>
                <a:lnTo>
                  <a:pt x="32596" y="1332155"/>
                </a:lnTo>
                <a:lnTo>
                  <a:pt x="24058" y="1377968"/>
                </a:lnTo>
                <a:lnTo>
                  <a:pt x="16784" y="1424212"/>
                </a:lnTo>
                <a:lnTo>
                  <a:pt x="10791" y="1470869"/>
                </a:lnTo>
                <a:lnTo>
                  <a:pt x="6097" y="1517922"/>
                </a:lnTo>
                <a:lnTo>
                  <a:pt x="2722" y="1565350"/>
                </a:lnTo>
                <a:lnTo>
                  <a:pt x="683" y="1613136"/>
                </a:lnTo>
                <a:lnTo>
                  <a:pt x="0" y="1661261"/>
                </a:lnTo>
                <a:lnTo>
                  <a:pt x="683" y="1709386"/>
                </a:lnTo>
                <a:lnTo>
                  <a:pt x="2722" y="1757172"/>
                </a:lnTo>
                <a:lnTo>
                  <a:pt x="6097" y="1804601"/>
                </a:lnTo>
                <a:lnTo>
                  <a:pt x="10791" y="1851653"/>
                </a:lnTo>
                <a:lnTo>
                  <a:pt x="16784" y="1898310"/>
                </a:lnTo>
                <a:lnTo>
                  <a:pt x="24058" y="1944554"/>
                </a:lnTo>
                <a:lnTo>
                  <a:pt x="32596" y="1990367"/>
                </a:lnTo>
                <a:lnTo>
                  <a:pt x="42377" y="2035730"/>
                </a:lnTo>
                <a:lnTo>
                  <a:pt x="53384" y="2080624"/>
                </a:lnTo>
                <a:lnTo>
                  <a:pt x="65599" y="2125031"/>
                </a:lnTo>
                <a:lnTo>
                  <a:pt x="79002" y="2168932"/>
                </a:lnTo>
                <a:lnTo>
                  <a:pt x="93576" y="2212310"/>
                </a:lnTo>
                <a:lnTo>
                  <a:pt x="109301" y="2255145"/>
                </a:lnTo>
                <a:lnTo>
                  <a:pt x="126160" y="2297419"/>
                </a:lnTo>
                <a:lnTo>
                  <a:pt x="144135" y="2339114"/>
                </a:lnTo>
                <a:lnTo>
                  <a:pt x="163205" y="2380211"/>
                </a:lnTo>
                <a:lnTo>
                  <a:pt x="183354" y="2420692"/>
                </a:lnTo>
                <a:lnTo>
                  <a:pt x="204562" y="2460537"/>
                </a:lnTo>
                <a:lnTo>
                  <a:pt x="226811" y="2499730"/>
                </a:lnTo>
                <a:lnTo>
                  <a:pt x="250083" y="2538251"/>
                </a:lnTo>
                <a:lnTo>
                  <a:pt x="274359" y="2576082"/>
                </a:lnTo>
                <a:lnTo>
                  <a:pt x="299621" y="2613204"/>
                </a:lnTo>
                <a:lnTo>
                  <a:pt x="325850" y="2649599"/>
                </a:lnTo>
                <a:lnTo>
                  <a:pt x="353028" y="2685249"/>
                </a:lnTo>
                <a:lnTo>
                  <a:pt x="381136" y="2720134"/>
                </a:lnTo>
                <a:lnTo>
                  <a:pt x="410155" y="2754237"/>
                </a:lnTo>
                <a:lnTo>
                  <a:pt x="440069" y="2787539"/>
                </a:lnTo>
                <a:lnTo>
                  <a:pt x="470857" y="2820021"/>
                </a:lnTo>
                <a:lnTo>
                  <a:pt x="502501" y="2851666"/>
                </a:lnTo>
                <a:lnTo>
                  <a:pt x="534984" y="2882454"/>
                </a:lnTo>
                <a:lnTo>
                  <a:pt x="568285" y="2912367"/>
                </a:lnTo>
                <a:lnTo>
                  <a:pt x="602388" y="2941387"/>
                </a:lnTo>
                <a:lnTo>
                  <a:pt x="637274" y="2969495"/>
                </a:lnTo>
                <a:lnTo>
                  <a:pt x="672923" y="2996672"/>
                </a:lnTo>
                <a:lnTo>
                  <a:pt x="709318" y="3022901"/>
                </a:lnTo>
                <a:lnTo>
                  <a:pt x="746440" y="3048163"/>
                </a:lnTo>
                <a:lnTo>
                  <a:pt x="784271" y="3072439"/>
                </a:lnTo>
                <a:lnTo>
                  <a:pt x="822792" y="3095711"/>
                </a:lnTo>
                <a:lnTo>
                  <a:pt x="861985" y="3117960"/>
                </a:lnTo>
                <a:lnTo>
                  <a:pt x="901831" y="3139169"/>
                </a:lnTo>
                <a:lnTo>
                  <a:pt x="942311" y="3159317"/>
                </a:lnTo>
                <a:lnTo>
                  <a:pt x="983408" y="3178388"/>
                </a:lnTo>
                <a:lnTo>
                  <a:pt x="1025103" y="3196362"/>
                </a:lnTo>
                <a:lnTo>
                  <a:pt x="1067377" y="3213221"/>
                </a:lnTo>
                <a:lnTo>
                  <a:pt x="1110213" y="3228947"/>
                </a:lnTo>
                <a:lnTo>
                  <a:pt x="1153590" y="3243520"/>
                </a:lnTo>
                <a:lnTo>
                  <a:pt x="1197492" y="3256924"/>
                </a:lnTo>
                <a:lnTo>
                  <a:pt x="1241899" y="3269138"/>
                </a:lnTo>
                <a:lnTo>
                  <a:pt x="1286793" y="3280145"/>
                </a:lnTo>
                <a:lnTo>
                  <a:pt x="1332155" y="3289927"/>
                </a:lnTo>
                <a:lnTo>
                  <a:pt x="1377968" y="3298464"/>
                </a:lnTo>
                <a:lnTo>
                  <a:pt x="1424212" y="3305738"/>
                </a:lnTo>
                <a:lnTo>
                  <a:pt x="1470869" y="3311731"/>
                </a:lnTo>
                <a:lnTo>
                  <a:pt x="1517922" y="3316425"/>
                </a:lnTo>
                <a:lnTo>
                  <a:pt x="1565350" y="3319800"/>
                </a:lnTo>
                <a:lnTo>
                  <a:pt x="1613136" y="3321839"/>
                </a:lnTo>
                <a:lnTo>
                  <a:pt x="1661261" y="3322523"/>
                </a:lnTo>
                <a:close/>
              </a:path>
            </a:pathLst>
          </a:custGeom>
          <a:ln w="15316">
            <a:solidFill>
              <a:srgbClr val="ED19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4500" y="6359693"/>
            <a:ext cx="5943600" cy="3969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595"/>
              </a:lnSpc>
              <a:spcBef>
                <a:spcPts val="95"/>
              </a:spcBef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Федеральные клинические рекомендации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по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ведению больных урогенитальным кандидозом.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Акушерство и гинекология, №4,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2016 </a:t>
            </a:r>
            <a:r>
              <a:rPr sz="500" spc="-35" dirty="0">
                <a:solidFill>
                  <a:srgbClr val="010202"/>
                </a:solidFill>
                <a:latin typeface="Arial"/>
                <a:cs typeface="Arial"/>
              </a:rPr>
              <a:t>г.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2. Sobel Jack D.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Vulvovaginal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candidosis,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Lancet 2007; 369:</a:t>
            </a:r>
            <a:r>
              <a:rPr sz="500" spc="6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1961–71.</a:t>
            </a:r>
            <a:endParaRPr sz="500" dirty="0">
              <a:latin typeface="Arial"/>
              <a:cs typeface="Arial"/>
            </a:endParaRPr>
          </a:p>
          <a:p>
            <a:pPr marL="12700" marR="5080">
              <a:lnSpc>
                <a:spcPts val="590"/>
              </a:lnSpc>
              <a:spcBef>
                <a:spcPts val="25"/>
              </a:spcBef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3. Sherrard J.,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Donders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G., White D. European (IUSTI/WHO) Guideline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on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the Management of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Vaginal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Discharge,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2011,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epub ehead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of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print, URL: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  <a:hlinkClick r:id="rId3"/>
              </a:rPr>
              <a:t>http://www.iusti.ru.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4.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Canadian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Guidelines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on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sexually transmitted 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infections, 2010, URL: http://www.phac-</a:t>
            </a:r>
            <a:r>
              <a:rPr sz="500" spc="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aspc.gc.ca/std-mts/sti-its/pdf/sti-its-eng.pdf.</a:t>
            </a:r>
            <a:endParaRPr lang="ru-RU" sz="500" spc="-10" dirty="0">
              <a:solidFill>
                <a:srgbClr val="010202"/>
              </a:solidFill>
              <a:latin typeface="Arial"/>
              <a:cs typeface="Arial"/>
            </a:endParaRPr>
          </a:p>
          <a:p>
            <a:pPr marL="12700" marR="5080">
              <a:lnSpc>
                <a:spcPts val="590"/>
              </a:lnSpc>
              <a:spcBef>
                <a:spcPts val="25"/>
              </a:spcBef>
            </a:pPr>
            <a:r>
              <a:rPr lang="ru-RU" sz="600" dirty="0">
                <a:solidFill>
                  <a:srgbClr val="010202"/>
                </a:solidFill>
                <a:latin typeface="Arial"/>
                <a:cs typeface="Arial"/>
              </a:rPr>
              <a:t>*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Лицо изображённое на </a:t>
            </a:r>
            <a:r>
              <a:rPr lang="ru-RU" sz="600" spc="-10" dirty="0">
                <a:solidFill>
                  <a:srgbClr val="010202"/>
                </a:solidFill>
                <a:latin typeface="Arial"/>
                <a:cs typeface="Arial"/>
              </a:rPr>
              <a:t>материале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не </a:t>
            </a:r>
            <a:r>
              <a:rPr lang="ru-RU" sz="600" spc="-10" dirty="0">
                <a:solidFill>
                  <a:srgbClr val="010202"/>
                </a:solidFill>
                <a:latin typeface="Arial"/>
                <a:cs typeface="Arial"/>
              </a:rPr>
              <a:t>является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реальным врачом, фармацевтом,</a:t>
            </a:r>
            <a:r>
              <a:rPr lang="ru-RU" sz="600" spc="1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пациентом»</a:t>
            </a:r>
            <a:endParaRPr lang="ru-RU" sz="600" dirty="0">
              <a:latin typeface="Arial"/>
              <a:cs typeface="Arial"/>
            </a:endParaRPr>
          </a:p>
          <a:p>
            <a:pPr marL="12700" marR="5080">
              <a:lnSpc>
                <a:spcPts val="590"/>
              </a:lnSpc>
              <a:spcBef>
                <a:spcPts val="25"/>
              </a:spcBef>
            </a:pPr>
            <a:endParaRPr sz="5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19848" y="219684"/>
            <a:ext cx="3005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" dirty="0"/>
              <a:t>– </a:t>
            </a:r>
            <a:r>
              <a:rPr dirty="0"/>
              <a:t>оригинальный</a:t>
            </a:r>
            <a:r>
              <a:rPr spc="-45" dirty="0"/>
              <a:t> </a:t>
            </a:r>
            <a:r>
              <a:rPr spc="-5" dirty="0"/>
              <a:t>флуконазол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4500" y="981473"/>
            <a:ext cx="4533900" cy="464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50" b="1" spc="5" dirty="0">
                <a:solidFill>
                  <a:schemeClr val="bg1"/>
                </a:solidFill>
                <a:latin typeface="Arial"/>
                <a:cs typeface="Arial"/>
              </a:rPr>
              <a:t>Что говорит</a:t>
            </a:r>
            <a:r>
              <a:rPr sz="2850" b="1" spc="-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статистика?</a:t>
            </a:r>
            <a:endParaRPr sz="28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10347" y="4594745"/>
            <a:ext cx="976147" cy="9761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9451" y="4934043"/>
            <a:ext cx="737939" cy="2975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6866" y="2022144"/>
            <a:ext cx="135001" cy="1349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2744" y="2636824"/>
            <a:ext cx="135001" cy="1350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2744" y="3251505"/>
            <a:ext cx="135001" cy="13500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09036" y="1941240"/>
            <a:ext cx="8245475" cy="4109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0" marR="2942590">
              <a:lnSpc>
                <a:spcPct val="100000"/>
              </a:lnSpc>
              <a:spcBef>
                <a:spcPts val="100"/>
              </a:spcBef>
            </a:pP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Приблизительно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75%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женщин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сталкиваются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с ВВК,  по крайней мере,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один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раз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в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течение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жизни</a:t>
            </a:r>
            <a:r>
              <a:rPr sz="1350" spc="-7" baseline="33950" dirty="0">
                <a:solidFill>
                  <a:srgbClr val="010202"/>
                </a:solidFill>
                <a:latin typeface="Arial"/>
                <a:cs typeface="Arial"/>
              </a:rPr>
              <a:t>1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 marL="443865" marR="3515360">
              <a:lnSpc>
                <a:spcPct val="100000"/>
              </a:lnSpc>
              <a:spcBef>
                <a:spcPts val="1000"/>
              </a:spcBef>
            </a:pP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У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40-45% </a:t>
            </a:r>
            <a:r>
              <a:rPr sz="1600" spc="-20" dirty="0">
                <a:solidFill>
                  <a:srgbClr val="010202"/>
                </a:solidFill>
                <a:latin typeface="Arial"/>
                <a:cs typeface="Arial"/>
              </a:rPr>
              <a:t>отмечается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два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более рецидивов 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заболевания</a:t>
            </a:r>
            <a:r>
              <a:rPr sz="1350" spc="-7" baseline="33950" dirty="0">
                <a:solidFill>
                  <a:srgbClr val="010202"/>
                </a:solidFill>
                <a:latin typeface="Arial"/>
                <a:cs typeface="Arial"/>
              </a:rPr>
              <a:t>2,3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 marL="443865" marR="4461510">
              <a:lnSpc>
                <a:spcPct val="100000"/>
              </a:lnSpc>
              <a:spcBef>
                <a:spcPts val="1000"/>
              </a:spcBef>
            </a:pP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Рецидивирующий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ВВК</a:t>
            </a:r>
            <a:r>
              <a:rPr sz="1600" spc="-6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встречается  приблизительно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у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10-20%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женщин 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репродуктивного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возраста</a:t>
            </a:r>
            <a:r>
              <a:rPr sz="1350" spc="-7" baseline="33950" dirty="0">
                <a:solidFill>
                  <a:srgbClr val="010202"/>
                </a:solidFill>
                <a:latin typeface="Arial"/>
                <a:cs typeface="Arial"/>
              </a:rPr>
              <a:t>1,3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 marL="50800" marR="3623945">
              <a:lnSpc>
                <a:spcPct val="100000"/>
              </a:lnSpc>
              <a:spcBef>
                <a:spcPts val="1000"/>
              </a:spcBef>
            </a:pP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Дрожжевые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грибы могут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также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входить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в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состав  нормальной микрофлоры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влагалища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у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10-20% 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женщин,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не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проявляя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себя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 клинически</a:t>
            </a:r>
            <a:endParaRPr sz="1600" dirty="0">
              <a:latin typeface="Arial"/>
              <a:cs typeface="Arial"/>
            </a:endParaRPr>
          </a:p>
          <a:p>
            <a:pPr marL="50800" marR="3779520">
              <a:lnSpc>
                <a:spcPct val="100000"/>
              </a:lnSpc>
            </a:pPr>
            <a:r>
              <a:rPr sz="1600" spc="-40" dirty="0">
                <a:solidFill>
                  <a:srgbClr val="010202"/>
                </a:solidFill>
                <a:latin typeface="Arial"/>
                <a:cs typeface="Arial"/>
              </a:rPr>
              <a:t>(т.е.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носительство),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при </a:t>
            </a:r>
            <a:r>
              <a:rPr sz="1600" spc="-20" dirty="0">
                <a:solidFill>
                  <a:srgbClr val="010202"/>
                </a:solidFill>
                <a:latin typeface="Arial"/>
                <a:cs typeface="Arial"/>
              </a:rPr>
              <a:t>этом </a:t>
            </a:r>
            <a:r>
              <a:rPr sz="1600" spc="-25" dirty="0">
                <a:solidFill>
                  <a:srgbClr val="010202"/>
                </a:solidFill>
                <a:latin typeface="Arial"/>
                <a:cs typeface="Arial"/>
              </a:rPr>
              <a:t>возбудитель 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заболевания локализуется во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влагалище;</a:t>
            </a:r>
            <a:r>
              <a:rPr sz="1600" spc="-2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010202"/>
                </a:solidFill>
                <a:latin typeface="Arial"/>
                <a:cs typeface="Arial"/>
              </a:rPr>
              <a:t>этот</a:t>
            </a:r>
            <a:endParaRPr sz="1600" dirty="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600" spc="-30" dirty="0">
                <a:solidFill>
                  <a:srgbClr val="010202"/>
                </a:solidFill>
                <a:latin typeface="Arial"/>
                <a:cs typeface="Arial"/>
              </a:rPr>
              <a:t>показатель может достигать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до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40%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у </a:t>
            </a:r>
            <a:r>
              <a:rPr sz="1600" spc="-20" dirty="0">
                <a:solidFill>
                  <a:srgbClr val="010202"/>
                </a:solidFill>
                <a:latin typeface="Arial"/>
                <a:cs typeface="Arial"/>
              </a:rPr>
              <a:t>беременных</a:t>
            </a:r>
            <a:r>
              <a:rPr sz="1600" spc="-13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женщин</a:t>
            </a:r>
            <a:r>
              <a:rPr sz="1350" spc="-22" baseline="33950" dirty="0">
                <a:solidFill>
                  <a:srgbClr val="010202"/>
                </a:solidFill>
                <a:latin typeface="Arial"/>
                <a:cs typeface="Arial"/>
              </a:rPr>
              <a:t>3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 dirty="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350" b="1" spc="15" dirty="0">
                <a:solidFill>
                  <a:srgbClr val="010202"/>
                </a:solidFill>
                <a:latin typeface="Arial"/>
                <a:cs typeface="Arial"/>
              </a:rPr>
              <a:t>C. </a:t>
            </a:r>
            <a:r>
              <a:rPr sz="1350" b="1" spc="10" dirty="0">
                <a:solidFill>
                  <a:srgbClr val="010202"/>
                </a:solidFill>
                <a:latin typeface="Arial"/>
                <a:cs typeface="Arial"/>
              </a:rPr>
              <a:t>albicans является </a:t>
            </a:r>
            <a:r>
              <a:rPr sz="1350" b="1" spc="15" dirty="0">
                <a:solidFill>
                  <a:srgbClr val="010202"/>
                </a:solidFill>
                <a:latin typeface="Arial"/>
                <a:cs typeface="Arial"/>
              </a:rPr>
              <a:t>единственной </a:t>
            </a:r>
            <a:r>
              <a:rPr sz="1350" b="1" spc="20" dirty="0">
                <a:solidFill>
                  <a:srgbClr val="010202"/>
                </a:solidFill>
                <a:latin typeface="Arial"/>
                <a:cs typeface="Arial"/>
              </a:rPr>
              <a:t>причиной </a:t>
            </a:r>
            <a:r>
              <a:rPr sz="1350" b="1" spc="15" dirty="0">
                <a:solidFill>
                  <a:srgbClr val="010202"/>
                </a:solidFill>
                <a:latin typeface="Arial"/>
                <a:cs typeface="Arial"/>
              </a:rPr>
              <a:t>вагинального </a:t>
            </a:r>
            <a:r>
              <a:rPr sz="1350" b="1" spc="10" dirty="0">
                <a:solidFill>
                  <a:srgbClr val="010202"/>
                </a:solidFill>
                <a:latin typeface="Arial"/>
                <a:cs typeface="Arial"/>
              </a:rPr>
              <a:t>кандидоза </a:t>
            </a:r>
            <a:r>
              <a:rPr sz="1350" b="1" spc="20" dirty="0">
                <a:solidFill>
                  <a:srgbClr val="010202"/>
                </a:solidFill>
                <a:latin typeface="Arial"/>
                <a:cs typeface="Arial"/>
              </a:rPr>
              <a:t>в </a:t>
            </a:r>
            <a:r>
              <a:rPr sz="1700" b="1" spc="10" dirty="0">
                <a:solidFill>
                  <a:srgbClr val="010202"/>
                </a:solidFill>
                <a:latin typeface="Arial"/>
                <a:cs typeface="Arial"/>
              </a:rPr>
              <a:t>85-90%</a:t>
            </a:r>
            <a:r>
              <a:rPr sz="1500" b="1" spc="15" baseline="33333" dirty="0">
                <a:solidFill>
                  <a:srgbClr val="010202"/>
                </a:solidFill>
                <a:latin typeface="Arial"/>
                <a:cs typeface="Arial"/>
              </a:rPr>
              <a:t>3,4</a:t>
            </a:r>
            <a:r>
              <a:rPr sz="1500" b="1" spc="195" baseline="33333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350" b="1" spc="10" dirty="0">
                <a:solidFill>
                  <a:srgbClr val="010202"/>
                </a:solidFill>
                <a:latin typeface="Arial"/>
                <a:cs typeface="Arial"/>
              </a:rPr>
              <a:t>случаев.</a:t>
            </a:r>
            <a:endParaRPr sz="135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168723" y="2327003"/>
            <a:ext cx="67602" cy="668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242">
        <p:fade/>
      </p:transition>
    </mc:Choice>
    <mc:Fallback xmlns="">
      <p:transition spd="med" advTm="29242">
        <p:fade/>
      </p:transition>
    </mc:Fallback>
  </mc:AlternateContent>
  <p:extLst>
    <p:ext uri="{E180D4A7-C9FB-4DFB-919C-405C955672EB}">
      <p14:showEvtLst xmlns:p14="http://schemas.microsoft.com/office/powerpoint/2010/main">
        <p14:playEvt time="1" objId="16"/>
        <p14:stopEvt time="28211" objId="16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9658" y="6359245"/>
            <a:ext cx="14605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700" b="1" dirty="0">
                <a:solidFill>
                  <a:srgbClr val="EC0A7D"/>
                </a:solidFill>
                <a:latin typeface="Arial"/>
                <a:cs typeface="Arial"/>
              </a:rPr>
              <a:t>5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46230" y="2050406"/>
            <a:ext cx="3322523" cy="3322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6228" y="2049929"/>
            <a:ext cx="3322954" cy="3322954"/>
          </a:xfrm>
          <a:custGeom>
            <a:avLst/>
            <a:gdLst/>
            <a:ahLst/>
            <a:cxnLst/>
            <a:rect l="l" t="t" r="r" b="b"/>
            <a:pathLst>
              <a:path w="3322954" h="3322954">
                <a:moveTo>
                  <a:pt x="1661261" y="3322523"/>
                </a:moveTo>
                <a:lnTo>
                  <a:pt x="1709386" y="3321839"/>
                </a:lnTo>
                <a:lnTo>
                  <a:pt x="1757172" y="3319800"/>
                </a:lnTo>
                <a:lnTo>
                  <a:pt x="1804601" y="3316425"/>
                </a:lnTo>
                <a:lnTo>
                  <a:pt x="1851653" y="3311731"/>
                </a:lnTo>
                <a:lnTo>
                  <a:pt x="1898310" y="3305738"/>
                </a:lnTo>
                <a:lnTo>
                  <a:pt x="1944554" y="3298464"/>
                </a:lnTo>
                <a:lnTo>
                  <a:pt x="1990367" y="3289927"/>
                </a:lnTo>
                <a:lnTo>
                  <a:pt x="2035730" y="3280145"/>
                </a:lnTo>
                <a:lnTo>
                  <a:pt x="2080624" y="3269138"/>
                </a:lnTo>
                <a:lnTo>
                  <a:pt x="2125031" y="3256924"/>
                </a:lnTo>
                <a:lnTo>
                  <a:pt x="2168932" y="3243520"/>
                </a:lnTo>
                <a:lnTo>
                  <a:pt x="2212310" y="3228947"/>
                </a:lnTo>
                <a:lnTo>
                  <a:pt x="2255145" y="3213221"/>
                </a:lnTo>
                <a:lnTo>
                  <a:pt x="2297419" y="3196362"/>
                </a:lnTo>
                <a:lnTo>
                  <a:pt x="2339114" y="3178388"/>
                </a:lnTo>
                <a:lnTo>
                  <a:pt x="2380211" y="3159317"/>
                </a:lnTo>
                <a:lnTo>
                  <a:pt x="2420692" y="3139169"/>
                </a:lnTo>
                <a:lnTo>
                  <a:pt x="2460537" y="3117960"/>
                </a:lnTo>
                <a:lnTo>
                  <a:pt x="2499730" y="3095711"/>
                </a:lnTo>
                <a:lnTo>
                  <a:pt x="2538251" y="3072439"/>
                </a:lnTo>
                <a:lnTo>
                  <a:pt x="2576082" y="3048163"/>
                </a:lnTo>
                <a:lnTo>
                  <a:pt x="2613204" y="3022901"/>
                </a:lnTo>
                <a:lnTo>
                  <a:pt x="2649599" y="2996672"/>
                </a:lnTo>
                <a:lnTo>
                  <a:pt x="2685249" y="2969495"/>
                </a:lnTo>
                <a:lnTo>
                  <a:pt x="2720134" y="2941387"/>
                </a:lnTo>
                <a:lnTo>
                  <a:pt x="2754237" y="2912367"/>
                </a:lnTo>
                <a:lnTo>
                  <a:pt x="2787539" y="2882454"/>
                </a:lnTo>
                <a:lnTo>
                  <a:pt x="2820021" y="2851666"/>
                </a:lnTo>
                <a:lnTo>
                  <a:pt x="2851666" y="2820021"/>
                </a:lnTo>
                <a:lnTo>
                  <a:pt x="2882454" y="2787539"/>
                </a:lnTo>
                <a:lnTo>
                  <a:pt x="2912367" y="2754237"/>
                </a:lnTo>
                <a:lnTo>
                  <a:pt x="2941387" y="2720134"/>
                </a:lnTo>
                <a:lnTo>
                  <a:pt x="2969495" y="2685249"/>
                </a:lnTo>
                <a:lnTo>
                  <a:pt x="2996672" y="2649599"/>
                </a:lnTo>
                <a:lnTo>
                  <a:pt x="3022901" y="2613204"/>
                </a:lnTo>
                <a:lnTo>
                  <a:pt x="3048163" y="2576082"/>
                </a:lnTo>
                <a:lnTo>
                  <a:pt x="3072439" y="2538251"/>
                </a:lnTo>
                <a:lnTo>
                  <a:pt x="3095711" y="2499730"/>
                </a:lnTo>
                <a:lnTo>
                  <a:pt x="3117960" y="2460537"/>
                </a:lnTo>
                <a:lnTo>
                  <a:pt x="3139169" y="2420692"/>
                </a:lnTo>
                <a:lnTo>
                  <a:pt x="3159317" y="2380211"/>
                </a:lnTo>
                <a:lnTo>
                  <a:pt x="3178388" y="2339114"/>
                </a:lnTo>
                <a:lnTo>
                  <a:pt x="3196362" y="2297419"/>
                </a:lnTo>
                <a:lnTo>
                  <a:pt x="3213221" y="2255145"/>
                </a:lnTo>
                <a:lnTo>
                  <a:pt x="3228947" y="2212310"/>
                </a:lnTo>
                <a:lnTo>
                  <a:pt x="3243520" y="2168932"/>
                </a:lnTo>
                <a:lnTo>
                  <a:pt x="3256924" y="2125031"/>
                </a:lnTo>
                <a:lnTo>
                  <a:pt x="3269138" y="2080624"/>
                </a:lnTo>
                <a:lnTo>
                  <a:pt x="3280145" y="2035730"/>
                </a:lnTo>
                <a:lnTo>
                  <a:pt x="3289927" y="1990367"/>
                </a:lnTo>
                <a:lnTo>
                  <a:pt x="3298464" y="1944554"/>
                </a:lnTo>
                <a:lnTo>
                  <a:pt x="3305738" y="1898310"/>
                </a:lnTo>
                <a:lnTo>
                  <a:pt x="3311731" y="1851653"/>
                </a:lnTo>
                <a:lnTo>
                  <a:pt x="3316425" y="1804601"/>
                </a:lnTo>
                <a:lnTo>
                  <a:pt x="3319800" y="1757172"/>
                </a:lnTo>
                <a:lnTo>
                  <a:pt x="3321839" y="1709386"/>
                </a:lnTo>
                <a:lnTo>
                  <a:pt x="3322523" y="1661261"/>
                </a:lnTo>
                <a:lnTo>
                  <a:pt x="3321839" y="1613136"/>
                </a:lnTo>
                <a:lnTo>
                  <a:pt x="3319800" y="1565350"/>
                </a:lnTo>
                <a:lnTo>
                  <a:pt x="3316425" y="1517922"/>
                </a:lnTo>
                <a:lnTo>
                  <a:pt x="3311731" y="1470869"/>
                </a:lnTo>
                <a:lnTo>
                  <a:pt x="3305738" y="1424212"/>
                </a:lnTo>
                <a:lnTo>
                  <a:pt x="3298464" y="1377968"/>
                </a:lnTo>
                <a:lnTo>
                  <a:pt x="3289927" y="1332155"/>
                </a:lnTo>
                <a:lnTo>
                  <a:pt x="3280145" y="1286793"/>
                </a:lnTo>
                <a:lnTo>
                  <a:pt x="3269138" y="1241899"/>
                </a:lnTo>
                <a:lnTo>
                  <a:pt x="3256924" y="1197492"/>
                </a:lnTo>
                <a:lnTo>
                  <a:pt x="3243520" y="1153590"/>
                </a:lnTo>
                <a:lnTo>
                  <a:pt x="3228947" y="1110213"/>
                </a:lnTo>
                <a:lnTo>
                  <a:pt x="3213221" y="1067377"/>
                </a:lnTo>
                <a:lnTo>
                  <a:pt x="3196362" y="1025103"/>
                </a:lnTo>
                <a:lnTo>
                  <a:pt x="3178388" y="983408"/>
                </a:lnTo>
                <a:lnTo>
                  <a:pt x="3159317" y="942311"/>
                </a:lnTo>
                <a:lnTo>
                  <a:pt x="3139169" y="901831"/>
                </a:lnTo>
                <a:lnTo>
                  <a:pt x="3117960" y="861985"/>
                </a:lnTo>
                <a:lnTo>
                  <a:pt x="3095711" y="822792"/>
                </a:lnTo>
                <a:lnTo>
                  <a:pt x="3072439" y="784271"/>
                </a:lnTo>
                <a:lnTo>
                  <a:pt x="3048163" y="746440"/>
                </a:lnTo>
                <a:lnTo>
                  <a:pt x="3022901" y="709318"/>
                </a:lnTo>
                <a:lnTo>
                  <a:pt x="2996672" y="672923"/>
                </a:lnTo>
                <a:lnTo>
                  <a:pt x="2969495" y="637274"/>
                </a:lnTo>
                <a:lnTo>
                  <a:pt x="2941387" y="602388"/>
                </a:lnTo>
                <a:lnTo>
                  <a:pt x="2912367" y="568285"/>
                </a:lnTo>
                <a:lnTo>
                  <a:pt x="2882454" y="534984"/>
                </a:lnTo>
                <a:lnTo>
                  <a:pt x="2851666" y="502501"/>
                </a:lnTo>
                <a:lnTo>
                  <a:pt x="2820021" y="470857"/>
                </a:lnTo>
                <a:lnTo>
                  <a:pt x="2787539" y="440069"/>
                </a:lnTo>
                <a:lnTo>
                  <a:pt x="2754237" y="410155"/>
                </a:lnTo>
                <a:lnTo>
                  <a:pt x="2720134" y="381136"/>
                </a:lnTo>
                <a:lnTo>
                  <a:pt x="2685249" y="353028"/>
                </a:lnTo>
                <a:lnTo>
                  <a:pt x="2649599" y="325850"/>
                </a:lnTo>
                <a:lnTo>
                  <a:pt x="2613204" y="299621"/>
                </a:lnTo>
                <a:lnTo>
                  <a:pt x="2576082" y="274359"/>
                </a:lnTo>
                <a:lnTo>
                  <a:pt x="2538251" y="250083"/>
                </a:lnTo>
                <a:lnTo>
                  <a:pt x="2499730" y="226811"/>
                </a:lnTo>
                <a:lnTo>
                  <a:pt x="2460537" y="204562"/>
                </a:lnTo>
                <a:lnTo>
                  <a:pt x="2420692" y="183354"/>
                </a:lnTo>
                <a:lnTo>
                  <a:pt x="2380211" y="163205"/>
                </a:lnTo>
                <a:lnTo>
                  <a:pt x="2339114" y="144135"/>
                </a:lnTo>
                <a:lnTo>
                  <a:pt x="2297419" y="126160"/>
                </a:lnTo>
                <a:lnTo>
                  <a:pt x="2255145" y="109301"/>
                </a:lnTo>
                <a:lnTo>
                  <a:pt x="2212310" y="93576"/>
                </a:lnTo>
                <a:lnTo>
                  <a:pt x="2168932" y="79002"/>
                </a:lnTo>
                <a:lnTo>
                  <a:pt x="2125031" y="65599"/>
                </a:lnTo>
                <a:lnTo>
                  <a:pt x="2080624" y="53384"/>
                </a:lnTo>
                <a:lnTo>
                  <a:pt x="2035730" y="42377"/>
                </a:lnTo>
                <a:lnTo>
                  <a:pt x="1990367" y="32596"/>
                </a:lnTo>
                <a:lnTo>
                  <a:pt x="1944554" y="24058"/>
                </a:lnTo>
                <a:lnTo>
                  <a:pt x="1898310" y="16784"/>
                </a:lnTo>
                <a:lnTo>
                  <a:pt x="1851653" y="10791"/>
                </a:lnTo>
                <a:lnTo>
                  <a:pt x="1804601" y="6097"/>
                </a:lnTo>
                <a:lnTo>
                  <a:pt x="1757172" y="2722"/>
                </a:lnTo>
                <a:lnTo>
                  <a:pt x="1709386" y="683"/>
                </a:lnTo>
                <a:lnTo>
                  <a:pt x="1661261" y="0"/>
                </a:lnTo>
                <a:lnTo>
                  <a:pt x="1613136" y="683"/>
                </a:lnTo>
                <a:lnTo>
                  <a:pt x="1565350" y="2722"/>
                </a:lnTo>
                <a:lnTo>
                  <a:pt x="1517922" y="6097"/>
                </a:lnTo>
                <a:lnTo>
                  <a:pt x="1470869" y="10791"/>
                </a:lnTo>
                <a:lnTo>
                  <a:pt x="1424212" y="16784"/>
                </a:lnTo>
                <a:lnTo>
                  <a:pt x="1377968" y="24058"/>
                </a:lnTo>
                <a:lnTo>
                  <a:pt x="1332155" y="32596"/>
                </a:lnTo>
                <a:lnTo>
                  <a:pt x="1286793" y="42377"/>
                </a:lnTo>
                <a:lnTo>
                  <a:pt x="1241899" y="53384"/>
                </a:lnTo>
                <a:lnTo>
                  <a:pt x="1197492" y="65599"/>
                </a:lnTo>
                <a:lnTo>
                  <a:pt x="1153590" y="79002"/>
                </a:lnTo>
                <a:lnTo>
                  <a:pt x="1110213" y="93576"/>
                </a:lnTo>
                <a:lnTo>
                  <a:pt x="1067377" y="109301"/>
                </a:lnTo>
                <a:lnTo>
                  <a:pt x="1025103" y="126160"/>
                </a:lnTo>
                <a:lnTo>
                  <a:pt x="983408" y="144135"/>
                </a:lnTo>
                <a:lnTo>
                  <a:pt x="942311" y="163205"/>
                </a:lnTo>
                <a:lnTo>
                  <a:pt x="901831" y="183354"/>
                </a:lnTo>
                <a:lnTo>
                  <a:pt x="861985" y="204562"/>
                </a:lnTo>
                <a:lnTo>
                  <a:pt x="822792" y="226811"/>
                </a:lnTo>
                <a:lnTo>
                  <a:pt x="784271" y="250083"/>
                </a:lnTo>
                <a:lnTo>
                  <a:pt x="746440" y="274359"/>
                </a:lnTo>
                <a:lnTo>
                  <a:pt x="709318" y="299621"/>
                </a:lnTo>
                <a:lnTo>
                  <a:pt x="672923" y="325850"/>
                </a:lnTo>
                <a:lnTo>
                  <a:pt x="637274" y="353028"/>
                </a:lnTo>
                <a:lnTo>
                  <a:pt x="602388" y="381136"/>
                </a:lnTo>
                <a:lnTo>
                  <a:pt x="568285" y="410155"/>
                </a:lnTo>
                <a:lnTo>
                  <a:pt x="534984" y="440069"/>
                </a:lnTo>
                <a:lnTo>
                  <a:pt x="502501" y="470857"/>
                </a:lnTo>
                <a:lnTo>
                  <a:pt x="470857" y="502501"/>
                </a:lnTo>
                <a:lnTo>
                  <a:pt x="440069" y="534984"/>
                </a:lnTo>
                <a:lnTo>
                  <a:pt x="410155" y="568285"/>
                </a:lnTo>
                <a:lnTo>
                  <a:pt x="381136" y="602388"/>
                </a:lnTo>
                <a:lnTo>
                  <a:pt x="353028" y="637274"/>
                </a:lnTo>
                <a:lnTo>
                  <a:pt x="325850" y="672923"/>
                </a:lnTo>
                <a:lnTo>
                  <a:pt x="299621" y="709318"/>
                </a:lnTo>
                <a:lnTo>
                  <a:pt x="274359" y="746440"/>
                </a:lnTo>
                <a:lnTo>
                  <a:pt x="250083" y="784271"/>
                </a:lnTo>
                <a:lnTo>
                  <a:pt x="226811" y="822792"/>
                </a:lnTo>
                <a:lnTo>
                  <a:pt x="204562" y="861985"/>
                </a:lnTo>
                <a:lnTo>
                  <a:pt x="183354" y="901831"/>
                </a:lnTo>
                <a:lnTo>
                  <a:pt x="163205" y="942311"/>
                </a:lnTo>
                <a:lnTo>
                  <a:pt x="144135" y="983408"/>
                </a:lnTo>
                <a:lnTo>
                  <a:pt x="126160" y="1025103"/>
                </a:lnTo>
                <a:lnTo>
                  <a:pt x="109301" y="1067377"/>
                </a:lnTo>
                <a:lnTo>
                  <a:pt x="93576" y="1110213"/>
                </a:lnTo>
                <a:lnTo>
                  <a:pt x="79002" y="1153590"/>
                </a:lnTo>
                <a:lnTo>
                  <a:pt x="65599" y="1197492"/>
                </a:lnTo>
                <a:lnTo>
                  <a:pt x="53384" y="1241899"/>
                </a:lnTo>
                <a:lnTo>
                  <a:pt x="42377" y="1286793"/>
                </a:lnTo>
                <a:lnTo>
                  <a:pt x="32596" y="1332155"/>
                </a:lnTo>
                <a:lnTo>
                  <a:pt x="24058" y="1377968"/>
                </a:lnTo>
                <a:lnTo>
                  <a:pt x="16784" y="1424212"/>
                </a:lnTo>
                <a:lnTo>
                  <a:pt x="10791" y="1470869"/>
                </a:lnTo>
                <a:lnTo>
                  <a:pt x="6097" y="1517922"/>
                </a:lnTo>
                <a:lnTo>
                  <a:pt x="2722" y="1565350"/>
                </a:lnTo>
                <a:lnTo>
                  <a:pt x="683" y="1613136"/>
                </a:lnTo>
                <a:lnTo>
                  <a:pt x="0" y="1661261"/>
                </a:lnTo>
                <a:lnTo>
                  <a:pt x="683" y="1709386"/>
                </a:lnTo>
                <a:lnTo>
                  <a:pt x="2722" y="1757172"/>
                </a:lnTo>
                <a:lnTo>
                  <a:pt x="6097" y="1804601"/>
                </a:lnTo>
                <a:lnTo>
                  <a:pt x="10791" y="1851653"/>
                </a:lnTo>
                <a:lnTo>
                  <a:pt x="16784" y="1898310"/>
                </a:lnTo>
                <a:lnTo>
                  <a:pt x="24058" y="1944554"/>
                </a:lnTo>
                <a:lnTo>
                  <a:pt x="32596" y="1990367"/>
                </a:lnTo>
                <a:lnTo>
                  <a:pt x="42377" y="2035730"/>
                </a:lnTo>
                <a:lnTo>
                  <a:pt x="53384" y="2080624"/>
                </a:lnTo>
                <a:lnTo>
                  <a:pt x="65599" y="2125031"/>
                </a:lnTo>
                <a:lnTo>
                  <a:pt x="79002" y="2168932"/>
                </a:lnTo>
                <a:lnTo>
                  <a:pt x="93576" y="2212310"/>
                </a:lnTo>
                <a:lnTo>
                  <a:pt x="109301" y="2255145"/>
                </a:lnTo>
                <a:lnTo>
                  <a:pt x="126160" y="2297419"/>
                </a:lnTo>
                <a:lnTo>
                  <a:pt x="144135" y="2339114"/>
                </a:lnTo>
                <a:lnTo>
                  <a:pt x="163205" y="2380211"/>
                </a:lnTo>
                <a:lnTo>
                  <a:pt x="183354" y="2420692"/>
                </a:lnTo>
                <a:lnTo>
                  <a:pt x="204562" y="2460537"/>
                </a:lnTo>
                <a:lnTo>
                  <a:pt x="226811" y="2499730"/>
                </a:lnTo>
                <a:lnTo>
                  <a:pt x="250083" y="2538251"/>
                </a:lnTo>
                <a:lnTo>
                  <a:pt x="274359" y="2576082"/>
                </a:lnTo>
                <a:lnTo>
                  <a:pt x="299621" y="2613204"/>
                </a:lnTo>
                <a:lnTo>
                  <a:pt x="325850" y="2649599"/>
                </a:lnTo>
                <a:lnTo>
                  <a:pt x="353028" y="2685249"/>
                </a:lnTo>
                <a:lnTo>
                  <a:pt x="381136" y="2720134"/>
                </a:lnTo>
                <a:lnTo>
                  <a:pt x="410155" y="2754237"/>
                </a:lnTo>
                <a:lnTo>
                  <a:pt x="440069" y="2787539"/>
                </a:lnTo>
                <a:lnTo>
                  <a:pt x="470857" y="2820021"/>
                </a:lnTo>
                <a:lnTo>
                  <a:pt x="502501" y="2851666"/>
                </a:lnTo>
                <a:lnTo>
                  <a:pt x="534984" y="2882454"/>
                </a:lnTo>
                <a:lnTo>
                  <a:pt x="568285" y="2912367"/>
                </a:lnTo>
                <a:lnTo>
                  <a:pt x="602388" y="2941387"/>
                </a:lnTo>
                <a:lnTo>
                  <a:pt x="637274" y="2969495"/>
                </a:lnTo>
                <a:lnTo>
                  <a:pt x="672923" y="2996672"/>
                </a:lnTo>
                <a:lnTo>
                  <a:pt x="709318" y="3022901"/>
                </a:lnTo>
                <a:lnTo>
                  <a:pt x="746440" y="3048163"/>
                </a:lnTo>
                <a:lnTo>
                  <a:pt x="784271" y="3072439"/>
                </a:lnTo>
                <a:lnTo>
                  <a:pt x="822792" y="3095711"/>
                </a:lnTo>
                <a:lnTo>
                  <a:pt x="861985" y="3117960"/>
                </a:lnTo>
                <a:lnTo>
                  <a:pt x="901831" y="3139169"/>
                </a:lnTo>
                <a:lnTo>
                  <a:pt x="942311" y="3159317"/>
                </a:lnTo>
                <a:lnTo>
                  <a:pt x="983408" y="3178388"/>
                </a:lnTo>
                <a:lnTo>
                  <a:pt x="1025103" y="3196362"/>
                </a:lnTo>
                <a:lnTo>
                  <a:pt x="1067377" y="3213221"/>
                </a:lnTo>
                <a:lnTo>
                  <a:pt x="1110213" y="3228947"/>
                </a:lnTo>
                <a:lnTo>
                  <a:pt x="1153590" y="3243520"/>
                </a:lnTo>
                <a:lnTo>
                  <a:pt x="1197492" y="3256924"/>
                </a:lnTo>
                <a:lnTo>
                  <a:pt x="1241899" y="3269138"/>
                </a:lnTo>
                <a:lnTo>
                  <a:pt x="1286793" y="3280145"/>
                </a:lnTo>
                <a:lnTo>
                  <a:pt x="1332155" y="3289927"/>
                </a:lnTo>
                <a:lnTo>
                  <a:pt x="1377968" y="3298464"/>
                </a:lnTo>
                <a:lnTo>
                  <a:pt x="1424212" y="3305738"/>
                </a:lnTo>
                <a:lnTo>
                  <a:pt x="1470869" y="3311731"/>
                </a:lnTo>
                <a:lnTo>
                  <a:pt x="1517922" y="3316425"/>
                </a:lnTo>
                <a:lnTo>
                  <a:pt x="1565350" y="3319800"/>
                </a:lnTo>
                <a:lnTo>
                  <a:pt x="1613136" y="3321839"/>
                </a:lnTo>
                <a:lnTo>
                  <a:pt x="1661261" y="3322523"/>
                </a:lnTo>
                <a:close/>
              </a:path>
            </a:pathLst>
          </a:custGeom>
          <a:ln w="15316">
            <a:solidFill>
              <a:srgbClr val="ED19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4500" y="6359693"/>
            <a:ext cx="5944235" cy="36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1. Прилепская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Н.В. Вульвовагинальный кандидоз: принципы диагностики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лечения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(в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помощь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практикующему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врачу). Фарматека. 2010,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№14. 2.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Попова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А.Л.,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Дворянский С.А., Яговкина Н.В. Современ-  ные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аспекты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лечения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профилактики вульвовагинального кандидоза.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//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Вятский медицинский вестник,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№4,</a:t>
            </a:r>
            <a:r>
              <a:rPr sz="500" spc="4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2013.</a:t>
            </a:r>
            <a:endParaRPr lang="ru-RU" sz="500" spc="-10" dirty="0">
              <a:solidFill>
                <a:srgbClr val="010202"/>
              </a:solidFill>
              <a:latin typeface="Arial"/>
              <a:cs typeface="Arial"/>
            </a:endParaRPr>
          </a:p>
          <a:p>
            <a:pPr marL="12700" marR="5080">
              <a:spcBef>
                <a:spcPts val="95"/>
              </a:spcBef>
            </a:pPr>
            <a:r>
              <a:rPr lang="ru-RU" sz="600" dirty="0">
                <a:solidFill>
                  <a:srgbClr val="010202"/>
                </a:solidFill>
                <a:latin typeface="Arial"/>
                <a:cs typeface="Arial"/>
              </a:rPr>
              <a:t>*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Лицо изображённое на </a:t>
            </a:r>
            <a:r>
              <a:rPr lang="ru-RU" sz="600" spc="-10" dirty="0">
                <a:solidFill>
                  <a:srgbClr val="010202"/>
                </a:solidFill>
                <a:latin typeface="Arial"/>
                <a:cs typeface="Arial"/>
              </a:rPr>
              <a:t>материале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не </a:t>
            </a:r>
            <a:r>
              <a:rPr lang="ru-RU" sz="600" spc="-10" dirty="0">
                <a:solidFill>
                  <a:srgbClr val="010202"/>
                </a:solidFill>
                <a:latin typeface="Arial"/>
                <a:cs typeface="Arial"/>
              </a:rPr>
              <a:t>является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реальным врачом, фармацевтом,</a:t>
            </a:r>
            <a:r>
              <a:rPr lang="ru-RU" sz="600" spc="1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пациентом»</a:t>
            </a:r>
            <a:endParaRPr lang="ru-RU" sz="6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endParaRPr sz="5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19848" y="219684"/>
            <a:ext cx="3005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" dirty="0"/>
              <a:t>– </a:t>
            </a:r>
            <a:r>
              <a:rPr dirty="0"/>
              <a:t>оригинальный</a:t>
            </a:r>
            <a:r>
              <a:rPr spc="-45" dirty="0"/>
              <a:t> </a:t>
            </a:r>
            <a:r>
              <a:rPr spc="-5" dirty="0"/>
              <a:t>флуконазол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9100" y="981473"/>
            <a:ext cx="5410835" cy="464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850" b="1" spc="50" dirty="0">
                <a:solidFill>
                  <a:schemeClr val="bg1"/>
                </a:solidFill>
                <a:latin typeface="Arial"/>
                <a:cs typeface="Arial"/>
              </a:rPr>
              <a:t>К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аки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е</a:t>
            </a:r>
            <a:r>
              <a:rPr sz="285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b="1" spc="-20" dirty="0">
                <a:solidFill>
                  <a:schemeClr val="bg1"/>
                </a:solidFill>
                <a:latin typeface="Arial"/>
                <a:cs typeface="Arial"/>
              </a:rPr>
              <a:t>м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ог</a:t>
            </a:r>
            <a:r>
              <a:rPr sz="2850" b="1" spc="45" dirty="0">
                <a:solidFill>
                  <a:schemeClr val="bg1"/>
                </a:solidFill>
                <a:latin typeface="Arial"/>
                <a:cs typeface="Arial"/>
              </a:rPr>
              <a:t>у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т 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быть</a:t>
            </a:r>
            <a:r>
              <a:rPr sz="285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при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ч</a:t>
            </a:r>
            <a:r>
              <a:rPr sz="2850" b="1" spc="20" dirty="0">
                <a:solidFill>
                  <a:schemeClr val="bg1"/>
                </a:solidFill>
                <a:latin typeface="Arial"/>
                <a:cs typeface="Arial"/>
              </a:rPr>
              <a:t>ины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?</a:t>
            </a:r>
            <a:r>
              <a:rPr sz="1275" b="1" baseline="104575" dirty="0">
                <a:solidFill>
                  <a:schemeClr val="bg1"/>
                </a:solidFill>
                <a:latin typeface="Arial"/>
                <a:cs typeface="Arial"/>
              </a:rPr>
              <a:t>1,2</a:t>
            </a:r>
            <a:endParaRPr sz="1275" baseline="104575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10347" y="4594745"/>
            <a:ext cx="976147" cy="976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9451" y="4934043"/>
            <a:ext cx="737939" cy="2975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0102" y="1926168"/>
            <a:ext cx="135001" cy="135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102" y="2485856"/>
            <a:ext cx="135001" cy="1350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102" y="3289373"/>
            <a:ext cx="135001" cy="135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0102" y="3849049"/>
            <a:ext cx="135001" cy="1350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0102" y="4408738"/>
            <a:ext cx="135001" cy="1349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0102" y="5212267"/>
            <a:ext cx="135001" cy="1349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0102" y="5771931"/>
            <a:ext cx="135001" cy="1350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01706" y="1845275"/>
            <a:ext cx="3957320" cy="4115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Применение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некоторых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ЛС (антибиотики,  кортикостероиды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и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др.)</a:t>
            </a:r>
            <a:endParaRPr sz="1600" dirty="0">
              <a:latin typeface="Arial"/>
              <a:cs typeface="Arial"/>
            </a:endParaRPr>
          </a:p>
          <a:p>
            <a:pPr marL="12700" marR="390525">
              <a:lnSpc>
                <a:spcPct val="100000"/>
              </a:lnSpc>
              <a:spcBef>
                <a:spcPts val="565"/>
              </a:spcBef>
            </a:pP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Гигиенические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факторы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(ношение 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синтетического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белья, несоблюдение 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гигиены и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 др.)</a:t>
            </a:r>
            <a:endParaRPr sz="1600" dirty="0">
              <a:latin typeface="Arial"/>
              <a:cs typeface="Arial"/>
            </a:endParaRPr>
          </a:p>
          <a:p>
            <a:pPr marL="12700" marR="584835">
              <a:lnSpc>
                <a:spcPct val="100000"/>
              </a:lnSpc>
              <a:spcBef>
                <a:spcPts val="565"/>
              </a:spcBef>
            </a:pP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Наличие инфекций,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передающихся 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половым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путем</a:t>
            </a:r>
            <a:endParaRPr sz="1600" dirty="0">
              <a:latin typeface="Arial"/>
              <a:cs typeface="Arial"/>
            </a:endParaRPr>
          </a:p>
          <a:p>
            <a:pPr marL="12700" marR="322580">
              <a:lnSpc>
                <a:spcPct val="100000"/>
              </a:lnSpc>
              <a:spcBef>
                <a:spcPts val="570"/>
              </a:spcBef>
            </a:pP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Длительное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ношение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внутриматочной 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спирали</a:t>
            </a:r>
            <a:endParaRPr sz="1600" dirty="0">
              <a:latin typeface="Arial"/>
              <a:cs typeface="Arial"/>
            </a:endParaRPr>
          </a:p>
          <a:p>
            <a:pPr marL="12700" marR="163195">
              <a:lnSpc>
                <a:spcPct val="100000"/>
              </a:lnSpc>
              <a:spcBef>
                <a:spcPts val="565"/>
              </a:spcBef>
            </a:pP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Наличие эндокринных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заболеваний 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(например,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сахарный </a:t>
            </a:r>
            <a:r>
              <a:rPr sz="1600" spc="-40" dirty="0">
                <a:solidFill>
                  <a:srgbClr val="010202"/>
                </a:solidFill>
                <a:latin typeface="Arial"/>
                <a:cs typeface="Arial"/>
              </a:rPr>
              <a:t>диабет,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патология 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щитовидной </a:t>
            </a:r>
            <a:r>
              <a:rPr sz="1600" spc="-20" dirty="0">
                <a:solidFill>
                  <a:srgbClr val="010202"/>
                </a:solidFill>
                <a:latin typeface="Arial"/>
                <a:cs typeface="Arial"/>
              </a:rPr>
              <a:t>железы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и</a:t>
            </a:r>
            <a:r>
              <a:rPr sz="16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др.)</a:t>
            </a:r>
            <a:endParaRPr sz="1600" dirty="0">
              <a:latin typeface="Arial"/>
              <a:cs typeface="Arial"/>
            </a:endParaRPr>
          </a:p>
          <a:p>
            <a:pPr marL="12700" marR="701040">
              <a:lnSpc>
                <a:spcPct val="100000"/>
              </a:lnSpc>
              <a:spcBef>
                <a:spcPts val="570"/>
              </a:spcBef>
            </a:pP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Нарушение местного</a:t>
            </a:r>
            <a:r>
              <a:rPr sz="1600" spc="-6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иммунитета,  несбалансированное питание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Стресс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168723" y="2327003"/>
            <a:ext cx="67602" cy="668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6116">
        <p:fade/>
      </p:transition>
    </mc:Choice>
    <mc:Fallback xmlns="">
      <p:transition spd="med" advTm="86116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20"/>
        <p14:stopEvt time="85099" objId="20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9658" y="6359245"/>
            <a:ext cx="14605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700" b="1" dirty="0">
                <a:solidFill>
                  <a:srgbClr val="EC0A7D"/>
                </a:solidFill>
                <a:latin typeface="Arial"/>
                <a:cs typeface="Arial"/>
              </a:rPr>
              <a:t>6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57126" y="2049017"/>
            <a:ext cx="3320897" cy="33208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57124" y="2049021"/>
            <a:ext cx="3321050" cy="3321050"/>
          </a:xfrm>
          <a:custGeom>
            <a:avLst/>
            <a:gdLst/>
            <a:ahLst/>
            <a:cxnLst/>
            <a:rect l="l" t="t" r="r" b="b"/>
            <a:pathLst>
              <a:path w="3321050" h="3321050">
                <a:moveTo>
                  <a:pt x="1660448" y="3320897"/>
                </a:moveTo>
                <a:lnTo>
                  <a:pt x="1708550" y="3320214"/>
                </a:lnTo>
                <a:lnTo>
                  <a:pt x="1756313" y="3318176"/>
                </a:lnTo>
                <a:lnTo>
                  <a:pt x="1803718" y="3314802"/>
                </a:lnTo>
                <a:lnTo>
                  <a:pt x="1850748" y="3310111"/>
                </a:lnTo>
                <a:lnTo>
                  <a:pt x="1897382" y="3304121"/>
                </a:lnTo>
                <a:lnTo>
                  <a:pt x="1943604" y="3296850"/>
                </a:lnTo>
                <a:lnTo>
                  <a:pt x="1989394" y="3288317"/>
                </a:lnTo>
                <a:lnTo>
                  <a:pt x="2034735" y="3278541"/>
                </a:lnTo>
                <a:lnTo>
                  <a:pt x="2079607" y="3267539"/>
                </a:lnTo>
                <a:lnTo>
                  <a:pt x="2123992" y="3255330"/>
                </a:lnTo>
                <a:lnTo>
                  <a:pt x="2167873" y="3241934"/>
                </a:lnTo>
                <a:lnTo>
                  <a:pt x="2211229" y="3227367"/>
                </a:lnTo>
                <a:lnTo>
                  <a:pt x="2254043" y="3211649"/>
                </a:lnTo>
                <a:lnTo>
                  <a:pt x="2296297" y="3194798"/>
                </a:lnTo>
                <a:lnTo>
                  <a:pt x="2337971" y="3176833"/>
                </a:lnTo>
                <a:lnTo>
                  <a:pt x="2379048" y="3157772"/>
                </a:lnTo>
                <a:lnTo>
                  <a:pt x="2419509" y="3137633"/>
                </a:lnTo>
                <a:lnTo>
                  <a:pt x="2459336" y="3116436"/>
                </a:lnTo>
                <a:lnTo>
                  <a:pt x="2498509" y="3094197"/>
                </a:lnTo>
                <a:lnTo>
                  <a:pt x="2537011" y="3070937"/>
                </a:lnTo>
                <a:lnTo>
                  <a:pt x="2574823" y="3046673"/>
                </a:lnTo>
                <a:lnTo>
                  <a:pt x="2611927" y="3021424"/>
                </a:lnTo>
                <a:lnTo>
                  <a:pt x="2648305" y="2995207"/>
                </a:lnTo>
                <a:lnTo>
                  <a:pt x="2683937" y="2968043"/>
                </a:lnTo>
                <a:lnTo>
                  <a:pt x="2718805" y="2939949"/>
                </a:lnTo>
                <a:lnTo>
                  <a:pt x="2752891" y="2910943"/>
                </a:lnTo>
                <a:lnTo>
                  <a:pt x="2786177" y="2881045"/>
                </a:lnTo>
                <a:lnTo>
                  <a:pt x="2818643" y="2850272"/>
                </a:lnTo>
                <a:lnTo>
                  <a:pt x="2850272" y="2818643"/>
                </a:lnTo>
                <a:lnTo>
                  <a:pt x="2881045" y="2786177"/>
                </a:lnTo>
                <a:lnTo>
                  <a:pt x="2910943" y="2752891"/>
                </a:lnTo>
                <a:lnTo>
                  <a:pt x="2939949" y="2718805"/>
                </a:lnTo>
                <a:lnTo>
                  <a:pt x="2968043" y="2683937"/>
                </a:lnTo>
                <a:lnTo>
                  <a:pt x="2995207" y="2648305"/>
                </a:lnTo>
                <a:lnTo>
                  <a:pt x="3021424" y="2611927"/>
                </a:lnTo>
                <a:lnTo>
                  <a:pt x="3046673" y="2574823"/>
                </a:lnTo>
                <a:lnTo>
                  <a:pt x="3070937" y="2537011"/>
                </a:lnTo>
                <a:lnTo>
                  <a:pt x="3094197" y="2498509"/>
                </a:lnTo>
                <a:lnTo>
                  <a:pt x="3116436" y="2459336"/>
                </a:lnTo>
                <a:lnTo>
                  <a:pt x="3137633" y="2419509"/>
                </a:lnTo>
                <a:lnTo>
                  <a:pt x="3157772" y="2379048"/>
                </a:lnTo>
                <a:lnTo>
                  <a:pt x="3176833" y="2337971"/>
                </a:lnTo>
                <a:lnTo>
                  <a:pt x="3194798" y="2296297"/>
                </a:lnTo>
                <a:lnTo>
                  <a:pt x="3211649" y="2254043"/>
                </a:lnTo>
                <a:lnTo>
                  <a:pt x="3227367" y="2211229"/>
                </a:lnTo>
                <a:lnTo>
                  <a:pt x="3241934" y="2167873"/>
                </a:lnTo>
                <a:lnTo>
                  <a:pt x="3255330" y="2123992"/>
                </a:lnTo>
                <a:lnTo>
                  <a:pt x="3267539" y="2079607"/>
                </a:lnTo>
                <a:lnTo>
                  <a:pt x="3278541" y="2034735"/>
                </a:lnTo>
                <a:lnTo>
                  <a:pt x="3288317" y="1989394"/>
                </a:lnTo>
                <a:lnTo>
                  <a:pt x="3296850" y="1943604"/>
                </a:lnTo>
                <a:lnTo>
                  <a:pt x="3304121" y="1897382"/>
                </a:lnTo>
                <a:lnTo>
                  <a:pt x="3310111" y="1850748"/>
                </a:lnTo>
                <a:lnTo>
                  <a:pt x="3314802" y="1803718"/>
                </a:lnTo>
                <a:lnTo>
                  <a:pt x="3318176" y="1756313"/>
                </a:lnTo>
                <a:lnTo>
                  <a:pt x="3320214" y="1708550"/>
                </a:lnTo>
                <a:lnTo>
                  <a:pt x="3320897" y="1660448"/>
                </a:lnTo>
                <a:lnTo>
                  <a:pt x="3320214" y="1612346"/>
                </a:lnTo>
                <a:lnTo>
                  <a:pt x="3318176" y="1564584"/>
                </a:lnTo>
                <a:lnTo>
                  <a:pt x="3314802" y="1517178"/>
                </a:lnTo>
                <a:lnTo>
                  <a:pt x="3310111" y="1470149"/>
                </a:lnTo>
                <a:lnTo>
                  <a:pt x="3304121" y="1423514"/>
                </a:lnTo>
                <a:lnTo>
                  <a:pt x="3296850" y="1377293"/>
                </a:lnTo>
                <a:lnTo>
                  <a:pt x="3288317" y="1331502"/>
                </a:lnTo>
                <a:lnTo>
                  <a:pt x="3278541" y="1286162"/>
                </a:lnTo>
                <a:lnTo>
                  <a:pt x="3267539" y="1241290"/>
                </a:lnTo>
                <a:lnTo>
                  <a:pt x="3255330" y="1196904"/>
                </a:lnTo>
                <a:lnTo>
                  <a:pt x="3241934" y="1153024"/>
                </a:lnTo>
                <a:lnTo>
                  <a:pt x="3227367" y="1109668"/>
                </a:lnTo>
                <a:lnTo>
                  <a:pt x="3211649" y="1066853"/>
                </a:lnTo>
                <a:lnTo>
                  <a:pt x="3194798" y="1024600"/>
                </a:lnTo>
                <a:lnTo>
                  <a:pt x="3176833" y="982925"/>
                </a:lnTo>
                <a:lnTo>
                  <a:pt x="3157772" y="941848"/>
                </a:lnTo>
                <a:lnTo>
                  <a:pt x="3137633" y="901388"/>
                </a:lnTo>
                <a:lnTo>
                  <a:pt x="3116436" y="861561"/>
                </a:lnTo>
                <a:lnTo>
                  <a:pt x="3094197" y="822388"/>
                </a:lnTo>
                <a:lnTo>
                  <a:pt x="3070937" y="783885"/>
                </a:lnTo>
                <a:lnTo>
                  <a:pt x="3046673" y="746073"/>
                </a:lnTo>
                <a:lnTo>
                  <a:pt x="3021424" y="708969"/>
                </a:lnTo>
                <a:lnTo>
                  <a:pt x="2995207" y="672592"/>
                </a:lnTo>
                <a:lnTo>
                  <a:pt x="2968043" y="636960"/>
                </a:lnTo>
                <a:lnTo>
                  <a:pt x="2939949" y="602092"/>
                </a:lnTo>
                <a:lnTo>
                  <a:pt x="2910943" y="568006"/>
                </a:lnTo>
                <a:lnTo>
                  <a:pt x="2881045" y="534720"/>
                </a:lnTo>
                <a:lnTo>
                  <a:pt x="2850272" y="502254"/>
                </a:lnTo>
                <a:lnTo>
                  <a:pt x="2818643" y="470625"/>
                </a:lnTo>
                <a:lnTo>
                  <a:pt x="2786177" y="439852"/>
                </a:lnTo>
                <a:lnTo>
                  <a:pt x="2752891" y="409953"/>
                </a:lnTo>
                <a:lnTo>
                  <a:pt x="2718805" y="380948"/>
                </a:lnTo>
                <a:lnTo>
                  <a:pt x="2683937" y="352854"/>
                </a:lnTo>
                <a:lnTo>
                  <a:pt x="2648305" y="325689"/>
                </a:lnTo>
                <a:lnTo>
                  <a:pt x="2611927" y="299473"/>
                </a:lnTo>
                <a:lnTo>
                  <a:pt x="2574823" y="274224"/>
                </a:lnTo>
                <a:lnTo>
                  <a:pt x="2537011" y="249960"/>
                </a:lnTo>
                <a:lnTo>
                  <a:pt x="2498509" y="226699"/>
                </a:lnTo>
                <a:lnTo>
                  <a:pt x="2459336" y="204461"/>
                </a:lnTo>
                <a:lnTo>
                  <a:pt x="2419509" y="183263"/>
                </a:lnTo>
                <a:lnTo>
                  <a:pt x="2379048" y="163124"/>
                </a:lnTo>
                <a:lnTo>
                  <a:pt x="2337971" y="144063"/>
                </a:lnTo>
                <a:lnTo>
                  <a:pt x="2296297" y="126098"/>
                </a:lnTo>
                <a:lnTo>
                  <a:pt x="2254043" y="109247"/>
                </a:lnTo>
                <a:lnTo>
                  <a:pt x="2211229" y="93529"/>
                </a:lnTo>
                <a:lnTo>
                  <a:pt x="2167873" y="78963"/>
                </a:lnTo>
                <a:lnTo>
                  <a:pt x="2123992" y="65566"/>
                </a:lnTo>
                <a:lnTo>
                  <a:pt x="2079607" y="53358"/>
                </a:lnTo>
                <a:lnTo>
                  <a:pt x="2034735" y="42356"/>
                </a:lnTo>
                <a:lnTo>
                  <a:pt x="1989394" y="32579"/>
                </a:lnTo>
                <a:lnTo>
                  <a:pt x="1943604" y="24047"/>
                </a:lnTo>
                <a:lnTo>
                  <a:pt x="1897382" y="16776"/>
                </a:lnTo>
                <a:lnTo>
                  <a:pt x="1850748" y="10786"/>
                </a:lnTo>
                <a:lnTo>
                  <a:pt x="1803718" y="6094"/>
                </a:lnTo>
                <a:lnTo>
                  <a:pt x="1756313" y="2721"/>
                </a:lnTo>
                <a:lnTo>
                  <a:pt x="1708550" y="683"/>
                </a:lnTo>
                <a:lnTo>
                  <a:pt x="1660448" y="0"/>
                </a:lnTo>
                <a:lnTo>
                  <a:pt x="1612346" y="683"/>
                </a:lnTo>
                <a:lnTo>
                  <a:pt x="1564584" y="2721"/>
                </a:lnTo>
                <a:lnTo>
                  <a:pt x="1517178" y="6094"/>
                </a:lnTo>
                <a:lnTo>
                  <a:pt x="1470149" y="10786"/>
                </a:lnTo>
                <a:lnTo>
                  <a:pt x="1423514" y="16776"/>
                </a:lnTo>
                <a:lnTo>
                  <a:pt x="1377293" y="24047"/>
                </a:lnTo>
                <a:lnTo>
                  <a:pt x="1331502" y="32579"/>
                </a:lnTo>
                <a:lnTo>
                  <a:pt x="1286162" y="42356"/>
                </a:lnTo>
                <a:lnTo>
                  <a:pt x="1241290" y="53358"/>
                </a:lnTo>
                <a:lnTo>
                  <a:pt x="1196904" y="65566"/>
                </a:lnTo>
                <a:lnTo>
                  <a:pt x="1153024" y="78963"/>
                </a:lnTo>
                <a:lnTo>
                  <a:pt x="1109668" y="93529"/>
                </a:lnTo>
                <a:lnTo>
                  <a:pt x="1066853" y="109247"/>
                </a:lnTo>
                <a:lnTo>
                  <a:pt x="1024600" y="126098"/>
                </a:lnTo>
                <a:lnTo>
                  <a:pt x="982925" y="144063"/>
                </a:lnTo>
                <a:lnTo>
                  <a:pt x="941848" y="163124"/>
                </a:lnTo>
                <a:lnTo>
                  <a:pt x="901388" y="183263"/>
                </a:lnTo>
                <a:lnTo>
                  <a:pt x="861561" y="204461"/>
                </a:lnTo>
                <a:lnTo>
                  <a:pt x="822388" y="226699"/>
                </a:lnTo>
                <a:lnTo>
                  <a:pt x="783885" y="249960"/>
                </a:lnTo>
                <a:lnTo>
                  <a:pt x="746073" y="274224"/>
                </a:lnTo>
                <a:lnTo>
                  <a:pt x="708969" y="299473"/>
                </a:lnTo>
                <a:lnTo>
                  <a:pt x="672592" y="325689"/>
                </a:lnTo>
                <a:lnTo>
                  <a:pt x="636960" y="352854"/>
                </a:lnTo>
                <a:lnTo>
                  <a:pt x="602092" y="380948"/>
                </a:lnTo>
                <a:lnTo>
                  <a:pt x="568006" y="409953"/>
                </a:lnTo>
                <a:lnTo>
                  <a:pt x="534720" y="439852"/>
                </a:lnTo>
                <a:lnTo>
                  <a:pt x="502254" y="470625"/>
                </a:lnTo>
                <a:lnTo>
                  <a:pt x="470625" y="502254"/>
                </a:lnTo>
                <a:lnTo>
                  <a:pt x="439852" y="534720"/>
                </a:lnTo>
                <a:lnTo>
                  <a:pt x="409953" y="568006"/>
                </a:lnTo>
                <a:lnTo>
                  <a:pt x="380948" y="602092"/>
                </a:lnTo>
                <a:lnTo>
                  <a:pt x="352854" y="636960"/>
                </a:lnTo>
                <a:lnTo>
                  <a:pt x="325689" y="672592"/>
                </a:lnTo>
                <a:lnTo>
                  <a:pt x="299473" y="708969"/>
                </a:lnTo>
                <a:lnTo>
                  <a:pt x="274224" y="746073"/>
                </a:lnTo>
                <a:lnTo>
                  <a:pt x="249960" y="783885"/>
                </a:lnTo>
                <a:lnTo>
                  <a:pt x="226699" y="822388"/>
                </a:lnTo>
                <a:lnTo>
                  <a:pt x="204461" y="861561"/>
                </a:lnTo>
                <a:lnTo>
                  <a:pt x="183263" y="901388"/>
                </a:lnTo>
                <a:lnTo>
                  <a:pt x="163124" y="941848"/>
                </a:lnTo>
                <a:lnTo>
                  <a:pt x="144063" y="982925"/>
                </a:lnTo>
                <a:lnTo>
                  <a:pt x="126098" y="1024600"/>
                </a:lnTo>
                <a:lnTo>
                  <a:pt x="109247" y="1066853"/>
                </a:lnTo>
                <a:lnTo>
                  <a:pt x="93529" y="1109668"/>
                </a:lnTo>
                <a:lnTo>
                  <a:pt x="78963" y="1153024"/>
                </a:lnTo>
                <a:lnTo>
                  <a:pt x="65566" y="1196904"/>
                </a:lnTo>
                <a:lnTo>
                  <a:pt x="53358" y="1241290"/>
                </a:lnTo>
                <a:lnTo>
                  <a:pt x="42356" y="1286162"/>
                </a:lnTo>
                <a:lnTo>
                  <a:pt x="32579" y="1331502"/>
                </a:lnTo>
                <a:lnTo>
                  <a:pt x="24047" y="1377293"/>
                </a:lnTo>
                <a:lnTo>
                  <a:pt x="16776" y="1423514"/>
                </a:lnTo>
                <a:lnTo>
                  <a:pt x="10786" y="1470149"/>
                </a:lnTo>
                <a:lnTo>
                  <a:pt x="6094" y="1517178"/>
                </a:lnTo>
                <a:lnTo>
                  <a:pt x="2721" y="1564584"/>
                </a:lnTo>
                <a:lnTo>
                  <a:pt x="683" y="1612346"/>
                </a:lnTo>
                <a:lnTo>
                  <a:pt x="0" y="1660448"/>
                </a:lnTo>
                <a:lnTo>
                  <a:pt x="683" y="1708550"/>
                </a:lnTo>
                <a:lnTo>
                  <a:pt x="2721" y="1756313"/>
                </a:lnTo>
                <a:lnTo>
                  <a:pt x="6094" y="1803718"/>
                </a:lnTo>
                <a:lnTo>
                  <a:pt x="10786" y="1850748"/>
                </a:lnTo>
                <a:lnTo>
                  <a:pt x="16776" y="1897382"/>
                </a:lnTo>
                <a:lnTo>
                  <a:pt x="24047" y="1943604"/>
                </a:lnTo>
                <a:lnTo>
                  <a:pt x="32579" y="1989394"/>
                </a:lnTo>
                <a:lnTo>
                  <a:pt x="42356" y="2034735"/>
                </a:lnTo>
                <a:lnTo>
                  <a:pt x="53358" y="2079607"/>
                </a:lnTo>
                <a:lnTo>
                  <a:pt x="65566" y="2123992"/>
                </a:lnTo>
                <a:lnTo>
                  <a:pt x="78963" y="2167873"/>
                </a:lnTo>
                <a:lnTo>
                  <a:pt x="93529" y="2211229"/>
                </a:lnTo>
                <a:lnTo>
                  <a:pt x="109247" y="2254043"/>
                </a:lnTo>
                <a:lnTo>
                  <a:pt x="126098" y="2296297"/>
                </a:lnTo>
                <a:lnTo>
                  <a:pt x="144063" y="2337971"/>
                </a:lnTo>
                <a:lnTo>
                  <a:pt x="163124" y="2379048"/>
                </a:lnTo>
                <a:lnTo>
                  <a:pt x="183263" y="2419509"/>
                </a:lnTo>
                <a:lnTo>
                  <a:pt x="204461" y="2459336"/>
                </a:lnTo>
                <a:lnTo>
                  <a:pt x="226699" y="2498509"/>
                </a:lnTo>
                <a:lnTo>
                  <a:pt x="249960" y="2537011"/>
                </a:lnTo>
                <a:lnTo>
                  <a:pt x="274224" y="2574823"/>
                </a:lnTo>
                <a:lnTo>
                  <a:pt x="299473" y="2611927"/>
                </a:lnTo>
                <a:lnTo>
                  <a:pt x="325689" y="2648305"/>
                </a:lnTo>
                <a:lnTo>
                  <a:pt x="352854" y="2683937"/>
                </a:lnTo>
                <a:lnTo>
                  <a:pt x="380948" y="2718805"/>
                </a:lnTo>
                <a:lnTo>
                  <a:pt x="409953" y="2752891"/>
                </a:lnTo>
                <a:lnTo>
                  <a:pt x="439852" y="2786177"/>
                </a:lnTo>
                <a:lnTo>
                  <a:pt x="470625" y="2818643"/>
                </a:lnTo>
                <a:lnTo>
                  <a:pt x="502254" y="2850272"/>
                </a:lnTo>
                <a:lnTo>
                  <a:pt x="534720" y="2881045"/>
                </a:lnTo>
                <a:lnTo>
                  <a:pt x="568006" y="2910943"/>
                </a:lnTo>
                <a:lnTo>
                  <a:pt x="602092" y="2939949"/>
                </a:lnTo>
                <a:lnTo>
                  <a:pt x="636960" y="2968043"/>
                </a:lnTo>
                <a:lnTo>
                  <a:pt x="672592" y="2995207"/>
                </a:lnTo>
                <a:lnTo>
                  <a:pt x="708969" y="3021424"/>
                </a:lnTo>
                <a:lnTo>
                  <a:pt x="746073" y="3046673"/>
                </a:lnTo>
                <a:lnTo>
                  <a:pt x="783885" y="3070937"/>
                </a:lnTo>
                <a:lnTo>
                  <a:pt x="822388" y="3094197"/>
                </a:lnTo>
                <a:lnTo>
                  <a:pt x="861561" y="3116436"/>
                </a:lnTo>
                <a:lnTo>
                  <a:pt x="901388" y="3137633"/>
                </a:lnTo>
                <a:lnTo>
                  <a:pt x="941848" y="3157772"/>
                </a:lnTo>
                <a:lnTo>
                  <a:pt x="982925" y="3176833"/>
                </a:lnTo>
                <a:lnTo>
                  <a:pt x="1024600" y="3194798"/>
                </a:lnTo>
                <a:lnTo>
                  <a:pt x="1066853" y="3211649"/>
                </a:lnTo>
                <a:lnTo>
                  <a:pt x="1109668" y="3227367"/>
                </a:lnTo>
                <a:lnTo>
                  <a:pt x="1153024" y="3241934"/>
                </a:lnTo>
                <a:lnTo>
                  <a:pt x="1196904" y="3255330"/>
                </a:lnTo>
                <a:lnTo>
                  <a:pt x="1241290" y="3267539"/>
                </a:lnTo>
                <a:lnTo>
                  <a:pt x="1286162" y="3278541"/>
                </a:lnTo>
                <a:lnTo>
                  <a:pt x="1331502" y="3288317"/>
                </a:lnTo>
                <a:lnTo>
                  <a:pt x="1377293" y="3296850"/>
                </a:lnTo>
                <a:lnTo>
                  <a:pt x="1423514" y="3304121"/>
                </a:lnTo>
                <a:lnTo>
                  <a:pt x="1470149" y="3310111"/>
                </a:lnTo>
                <a:lnTo>
                  <a:pt x="1517178" y="3314802"/>
                </a:lnTo>
                <a:lnTo>
                  <a:pt x="1564584" y="3318176"/>
                </a:lnTo>
                <a:lnTo>
                  <a:pt x="1612346" y="3320214"/>
                </a:lnTo>
                <a:lnTo>
                  <a:pt x="1660448" y="3320897"/>
                </a:lnTo>
                <a:close/>
              </a:path>
            </a:pathLst>
          </a:custGeom>
          <a:ln w="16941">
            <a:solidFill>
              <a:srgbClr val="ED19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4500" y="6359693"/>
            <a:ext cx="5942965" cy="36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1. Клинические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рекомендации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по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диагностике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лечению заболеваний, сопровождающихся патологическими выделениями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из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половых путей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женщин; </a:t>
            </a:r>
            <a:r>
              <a:rPr sz="500" spc="-25" dirty="0">
                <a:solidFill>
                  <a:srgbClr val="010202"/>
                </a:solidFill>
                <a:latin typeface="Arial"/>
                <a:cs typeface="Arial"/>
              </a:rPr>
              <a:t>РОАГ,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Москва, 2019.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Серов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В. Н. и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соавт. 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Клиническая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эффективность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Флуконазола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//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Медицинский </a:t>
            </a:r>
            <a:r>
              <a:rPr sz="500" spc="-20" dirty="0">
                <a:solidFill>
                  <a:srgbClr val="010202"/>
                </a:solidFill>
                <a:latin typeface="Arial"/>
                <a:cs typeface="Arial"/>
              </a:rPr>
              <a:t>совет,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2016. №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2. С.</a:t>
            </a:r>
            <a:r>
              <a:rPr sz="500" spc="3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60–62</a:t>
            </a:r>
            <a:endParaRPr lang="ru-RU" sz="500" spc="-10" dirty="0">
              <a:solidFill>
                <a:srgbClr val="010202"/>
              </a:solidFill>
              <a:latin typeface="Arial"/>
              <a:cs typeface="Arial"/>
            </a:endParaRPr>
          </a:p>
          <a:p>
            <a:pPr marL="12700" marR="5080">
              <a:spcBef>
                <a:spcPts val="95"/>
              </a:spcBef>
            </a:pPr>
            <a:r>
              <a:rPr lang="ru-RU" sz="600" dirty="0">
                <a:solidFill>
                  <a:srgbClr val="010202"/>
                </a:solidFill>
                <a:latin typeface="Arial"/>
                <a:cs typeface="Arial"/>
              </a:rPr>
              <a:t>*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Лицо изображённое на </a:t>
            </a:r>
            <a:r>
              <a:rPr lang="ru-RU" sz="600" spc="-10" dirty="0">
                <a:solidFill>
                  <a:srgbClr val="010202"/>
                </a:solidFill>
                <a:latin typeface="Arial"/>
                <a:cs typeface="Arial"/>
              </a:rPr>
              <a:t>материале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не </a:t>
            </a:r>
            <a:r>
              <a:rPr lang="ru-RU" sz="600" spc="-10" dirty="0">
                <a:solidFill>
                  <a:srgbClr val="010202"/>
                </a:solidFill>
                <a:latin typeface="Arial"/>
                <a:cs typeface="Arial"/>
              </a:rPr>
              <a:t>является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реальным врачом, фармацевтом,</a:t>
            </a:r>
            <a:r>
              <a:rPr lang="ru-RU" sz="600" spc="1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пациентом»</a:t>
            </a:r>
            <a:endParaRPr lang="ru-RU" sz="6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endParaRPr sz="5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4500" y="219684"/>
            <a:ext cx="8135620" cy="117221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87780">
              <a:lnSpc>
                <a:spcPct val="100000"/>
              </a:lnSpc>
              <a:spcBef>
                <a:spcPts val="115"/>
              </a:spcBef>
            </a:pPr>
            <a:r>
              <a:rPr sz="1750" spc="5" dirty="0">
                <a:solidFill>
                  <a:srgbClr val="EC0A7D"/>
                </a:solidFill>
                <a:latin typeface="Arial"/>
                <a:cs typeface="Arial"/>
              </a:rPr>
              <a:t>– </a:t>
            </a:r>
            <a:r>
              <a:rPr sz="1750" dirty="0">
                <a:solidFill>
                  <a:srgbClr val="EC0A7D"/>
                </a:solidFill>
                <a:latin typeface="Arial"/>
                <a:cs typeface="Arial"/>
              </a:rPr>
              <a:t>оригинальный</a:t>
            </a:r>
            <a:r>
              <a:rPr sz="1750" spc="-10" dirty="0">
                <a:solidFill>
                  <a:srgbClr val="EC0A7D"/>
                </a:solidFill>
                <a:latin typeface="Arial"/>
                <a:cs typeface="Arial"/>
              </a:rPr>
              <a:t> </a:t>
            </a:r>
            <a:r>
              <a:rPr sz="1750" spc="-5" dirty="0">
                <a:solidFill>
                  <a:srgbClr val="EC0A7D"/>
                </a:solidFill>
                <a:latin typeface="Arial"/>
                <a:cs typeface="Arial"/>
              </a:rPr>
              <a:t>флуконазол</a:t>
            </a:r>
            <a:endParaRPr sz="17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 dirty="0">
              <a:solidFill>
                <a:schemeClr val="bg1"/>
              </a:solidFill>
              <a:latin typeface="Arial"/>
              <a:cs typeface="Arial"/>
            </a:endParaRPr>
          </a:p>
          <a:p>
            <a:pPr marR="5080" algn="r">
              <a:lnSpc>
                <a:spcPts val="434"/>
              </a:lnSpc>
            </a:pPr>
            <a:r>
              <a:rPr sz="850" b="1" dirty="0">
                <a:solidFill>
                  <a:schemeClr val="bg1"/>
                </a:solidFill>
                <a:latin typeface="Arial"/>
                <a:cs typeface="Arial"/>
              </a:rPr>
              <a:t>1,2</a:t>
            </a:r>
            <a:endParaRPr sz="85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ts val="2535"/>
              </a:lnSpc>
            </a:pPr>
            <a:r>
              <a:rPr sz="2600" b="1" spc="-20" dirty="0">
                <a:solidFill>
                  <a:schemeClr val="bg1"/>
                </a:solidFill>
                <a:latin typeface="Arial"/>
                <a:cs typeface="Arial"/>
              </a:rPr>
              <a:t>Бывают </a:t>
            </a:r>
            <a:r>
              <a:rPr sz="2600" b="1" spc="-5" dirty="0">
                <a:solidFill>
                  <a:schemeClr val="bg1"/>
                </a:solidFill>
                <a:latin typeface="Arial"/>
                <a:cs typeface="Arial"/>
              </a:rPr>
              <a:t>ли </a:t>
            </a:r>
            <a:r>
              <a:rPr sz="2600" b="1" dirty="0">
                <a:solidFill>
                  <a:schemeClr val="bg1"/>
                </a:solidFill>
                <a:latin typeface="Arial"/>
                <a:cs typeface="Arial"/>
              </a:rPr>
              <a:t>грибы </a:t>
            </a:r>
            <a:r>
              <a:rPr sz="2600" b="1" spc="-5" dirty="0">
                <a:solidFill>
                  <a:schemeClr val="bg1"/>
                </a:solidFill>
                <a:latin typeface="Arial"/>
                <a:cs typeface="Arial"/>
              </a:rPr>
              <a:t>Candida </a:t>
            </a:r>
            <a:r>
              <a:rPr sz="2600" b="1" dirty="0">
                <a:solidFill>
                  <a:schemeClr val="bg1"/>
                </a:solidFill>
                <a:latin typeface="Arial"/>
                <a:cs typeface="Arial"/>
              </a:rPr>
              <a:t>у </a:t>
            </a:r>
            <a:r>
              <a:rPr sz="2600" b="1" spc="-5" dirty="0">
                <a:solidFill>
                  <a:schemeClr val="bg1"/>
                </a:solidFill>
                <a:latin typeface="Arial"/>
                <a:cs typeface="Arial"/>
              </a:rPr>
              <a:t>здоровых</a:t>
            </a:r>
            <a:r>
              <a:rPr sz="2600" b="1" spc="-15" dirty="0">
                <a:solidFill>
                  <a:schemeClr val="bg1"/>
                </a:solidFill>
                <a:latin typeface="Arial"/>
                <a:cs typeface="Arial"/>
              </a:rPr>
              <a:t> женщин?</a:t>
            </a:r>
            <a:endParaRPr sz="2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710347" y="4594745"/>
            <a:ext cx="976147" cy="976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29451" y="4934043"/>
            <a:ext cx="737939" cy="2975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44500" y="2198849"/>
            <a:ext cx="40843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EC0A7D"/>
                </a:solidFill>
                <a:latin typeface="Arial"/>
                <a:cs typeface="Arial"/>
              </a:rPr>
              <a:t>Выявление </a:t>
            </a:r>
            <a:r>
              <a:rPr sz="1600" b="1" i="1" spc="-5" dirty="0">
                <a:solidFill>
                  <a:srgbClr val="EC0A7D"/>
                </a:solidFill>
                <a:latin typeface="Arial"/>
                <a:cs typeface="Arial"/>
              </a:rPr>
              <a:t>Candida </a:t>
            </a:r>
            <a:r>
              <a:rPr sz="1600" b="1" spc="-5" dirty="0">
                <a:solidFill>
                  <a:srgbClr val="EC0A7D"/>
                </a:solidFill>
                <a:latin typeface="Arial"/>
                <a:cs typeface="Arial"/>
              </a:rPr>
              <a:t>spp. </a:t>
            </a:r>
            <a:r>
              <a:rPr sz="1600" b="1" dirty="0">
                <a:solidFill>
                  <a:srgbClr val="EC0A7D"/>
                </a:solidFill>
                <a:latin typeface="Arial"/>
                <a:cs typeface="Arial"/>
              </a:rPr>
              <a:t>в </a:t>
            </a:r>
            <a:r>
              <a:rPr sz="1600" b="1" spc="-25" dirty="0">
                <a:solidFill>
                  <a:srgbClr val="EC0A7D"/>
                </a:solidFill>
                <a:latin typeface="Arial"/>
                <a:cs typeface="Arial"/>
              </a:rPr>
              <a:t>культуре </a:t>
            </a:r>
            <a:r>
              <a:rPr sz="1600" b="1" dirty="0">
                <a:solidFill>
                  <a:srgbClr val="EC0A7D"/>
                </a:solidFill>
                <a:latin typeface="Arial"/>
                <a:cs typeface="Arial"/>
              </a:rPr>
              <a:t>при  </a:t>
            </a:r>
            <a:r>
              <a:rPr sz="1600" b="1" spc="-10" dirty="0">
                <a:solidFill>
                  <a:srgbClr val="EC0A7D"/>
                </a:solidFill>
                <a:latin typeface="Arial"/>
                <a:cs typeface="Arial"/>
              </a:rPr>
              <a:t>отсутствии </a:t>
            </a:r>
            <a:r>
              <a:rPr sz="1600" b="1" spc="-15" dirty="0">
                <a:solidFill>
                  <a:srgbClr val="EC0A7D"/>
                </a:solidFill>
                <a:latin typeface="Arial"/>
                <a:cs typeface="Arial"/>
              </a:rPr>
              <a:t>симптомов заболевания </a:t>
            </a:r>
            <a:r>
              <a:rPr sz="1600" b="1" dirty="0">
                <a:solidFill>
                  <a:srgbClr val="EC0A7D"/>
                </a:solidFill>
                <a:latin typeface="Arial"/>
                <a:cs typeface="Arial"/>
              </a:rPr>
              <a:t>не  </a:t>
            </a:r>
            <a:r>
              <a:rPr sz="1600" b="1" spc="-15" dirty="0">
                <a:solidFill>
                  <a:srgbClr val="EC0A7D"/>
                </a:solidFill>
                <a:latin typeface="Arial"/>
                <a:cs typeface="Arial"/>
              </a:rPr>
              <a:t>является </a:t>
            </a:r>
            <a:r>
              <a:rPr sz="1600" b="1" spc="-5" dirty="0">
                <a:solidFill>
                  <a:srgbClr val="EC0A7D"/>
                </a:solidFill>
                <a:latin typeface="Arial"/>
                <a:cs typeface="Arial"/>
              </a:rPr>
              <a:t>показанием </a:t>
            </a:r>
            <a:r>
              <a:rPr sz="1600" b="1" dirty="0">
                <a:solidFill>
                  <a:srgbClr val="EC0A7D"/>
                </a:solidFill>
                <a:latin typeface="Arial"/>
                <a:cs typeface="Arial"/>
              </a:rPr>
              <a:t>для </a:t>
            </a:r>
            <a:r>
              <a:rPr sz="1600" b="1" spc="-10" dirty="0">
                <a:solidFill>
                  <a:srgbClr val="EC0A7D"/>
                </a:solidFill>
                <a:latin typeface="Arial"/>
                <a:cs typeface="Arial"/>
              </a:rPr>
              <a:t>лечения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4508" y="3290440"/>
            <a:ext cx="28314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бессимптомное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носительство 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среди беременных</a:t>
            </a:r>
            <a:r>
              <a:rPr sz="1600" spc="-2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женщин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6581" y="4138190"/>
            <a:ext cx="262191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здоровых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женщин 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являются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бессимптомными  носителямиями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грибов 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рода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10202"/>
                </a:solidFill>
                <a:latin typeface="Arial"/>
                <a:cs typeface="Arial"/>
              </a:rPr>
              <a:t>Candida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500" y="3177785"/>
            <a:ext cx="7035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" dirty="0">
                <a:solidFill>
                  <a:srgbClr val="EC0A7D"/>
                </a:solidFill>
                <a:latin typeface="Arial"/>
                <a:cs typeface="Arial"/>
              </a:rPr>
              <a:t>40</a:t>
            </a:r>
            <a:endParaRPr sz="4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2560" y="3228991"/>
            <a:ext cx="3416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EC0A7D"/>
                </a:solidFill>
                <a:latin typeface="Arial"/>
                <a:cs typeface="Arial"/>
              </a:rPr>
              <a:t>%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4500" y="4028104"/>
            <a:ext cx="15386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365" dirty="0">
                <a:solidFill>
                  <a:srgbClr val="EC0A7D"/>
                </a:solidFill>
                <a:latin typeface="Arial"/>
                <a:cs typeface="Arial"/>
              </a:rPr>
              <a:t>1</a:t>
            </a:r>
            <a:r>
              <a:rPr sz="4800" b="1" spc="-5" dirty="0">
                <a:solidFill>
                  <a:srgbClr val="EC0A7D"/>
                </a:solidFill>
                <a:latin typeface="Arial"/>
                <a:cs typeface="Arial"/>
              </a:rPr>
              <a:t>0-20</a:t>
            </a:r>
            <a:endParaRPr sz="4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57903" y="4079312"/>
            <a:ext cx="3416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EC0A7D"/>
                </a:solidFill>
                <a:latin typeface="Arial"/>
                <a:cs typeface="Arial"/>
              </a:rPr>
              <a:t>%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168723" y="2327003"/>
            <a:ext cx="67602" cy="668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3000">
        <p:fade/>
      </p:transition>
    </mc:Choice>
    <mc:Fallback xmlns="">
      <p:transition spd="med" advTm="3300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8"/>
        <p14:stopEvt time="34616" objId="18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46230" y="2050406"/>
            <a:ext cx="3322523" cy="3322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46228" y="2049929"/>
            <a:ext cx="3322954" cy="3322954"/>
          </a:xfrm>
          <a:custGeom>
            <a:avLst/>
            <a:gdLst/>
            <a:ahLst/>
            <a:cxnLst/>
            <a:rect l="l" t="t" r="r" b="b"/>
            <a:pathLst>
              <a:path w="3322954" h="3322954">
                <a:moveTo>
                  <a:pt x="1661261" y="3322523"/>
                </a:moveTo>
                <a:lnTo>
                  <a:pt x="1709386" y="3321839"/>
                </a:lnTo>
                <a:lnTo>
                  <a:pt x="1757172" y="3319800"/>
                </a:lnTo>
                <a:lnTo>
                  <a:pt x="1804601" y="3316425"/>
                </a:lnTo>
                <a:lnTo>
                  <a:pt x="1851653" y="3311731"/>
                </a:lnTo>
                <a:lnTo>
                  <a:pt x="1898310" y="3305738"/>
                </a:lnTo>
                <a:lnTo>
                  <a:pt x="1944554" y="3298464"/>
                </a:lnTo>
                <a:lnTo>
                  <a:pt x="1990367" y="3289927"/>
                </a:lnTo>
                <a:lnTo>
                  <a:pt x="2035730" y="3280145"/>
                </a:lnTo>
                <a:lnTo>
                  <a:pt x="2080624" y="3269138"/>
                </a:lnTo>
                <a:lnTo>
                  <a:pt x="2125031" y="3256924"/>
                </a:lnTo>
                <a:lnTo>
                  <a:pt x="2168932" y="3243520"/>
                </a:lnTo>
                <a:lnTo>
                  <a:pt x="2212310" y="3228947"/>
                </a:lnTo>
                <a:lnTo>
                  <a:pt x="2255145" y="3213221"/>
                </a:lnTo>
                <a:lnTo>
                  <a:pt x="2297419" y="3196362"/>
                </a:lnTo>
                <a:lnTo>
                  <a:pt x="2339114" y="3178388"/>
                </a:lnTo>
                <a:lnTo>
                  <a:pt x="2380211" y="3159317"/>
                </a:lnTo>
                <a:lnTo>
                  <a:pt x="2420692" y="3139169"/>
                </a:lnTo>
                <a:lnTo>
                  <a:pt x="2460537" y="3117960"/>
                </a:lnTo>
                <a:lnTo>
                  <a:pt x="2499730" y="3095711"/>
                </a:lnTo>
                <a:lnTo>
                  <a:pt x="2538251" y="3072439"/>
                </a:lnTo>
                <a:lnTo>
                  <a:pt x="2576082" y="3048163"/>
                </a:lnTo>
                <a:lnTo>
                  <a:pt x="2613204" y="3022901"/>
                </a:lnTo>
                <a:lnTo>
                  <a:pt x="2649599" y="2996672"/>
                </a:lnTo>
                <a:lnTo>
                  <a:pt x="2685249" y="2969495"/>
                </a:lnTo>
                <a:lnTo>
                  <a:pt x="2720134" y="2941387"/>
                </a:lnTo>
                <a:lnTo>
                  <a:pt x="2754237" y="2912367"/>
                </a:lnTo>
                <a:lnTo>
                  <a:pt x="2787539" y="2882454"/>
                </a:lnTo>
                <a:lnTo>
                  <a:pt x="2820021" y="2851666"/>
                </a:lnTo>
                <a:lnTo>
                  <a:pt x="2851666" y="2820021"/>
                </a:lnTo>
                <a:lnTo>
                  <a:pt x="2882454" y="2787539"/>
                </a:lnTo>
                <a:lnTo>
                  <a:pt x="2912367" y="2754237"/>
                </a:lnTo>
                <a:lnTo>
                  <a:pt x="2941387" y="2720134"/>
                </a:lnTo>
                <a:lnTo>
                  <a:pt x="2969495" y="2685249"/>
                </a:lnTo>
                <a:lnTo>
                  <a:pt x="2996672" y="2649599"/>
                </a:lnTo>
                <a:lnTo>
                  <a:pt x="3022901" y="2613204"/>
                </a:lnTo>
                <a:lnTo>
                  <a:pt x="3048163" y="2576082"/>
                </a:lnTo>
                <a:lnTo>
                  <a:pt x="3072439" y="2538251"/>
                </a:lnTo>
                <a:lnTo>
                  <a:pt x="3095711" y="2499730"/>
                </a:lnTo>
                <a:lnTo>
                  <a:pt x="3117960" y="2460537"/>
                </a:lnTo>
                <a:lnTo>
                  <a:pt x="3139169" y="2420692"/>
                </a:lnTo>
                <a:lnTo>
                  <a:pt x="3159317" y="2380211"/>
                </a:lnTo>
                <a:lnTo>
                  <a:pt x="3178388" y="2339114"/>
                </a:lnTo>
                <a:lnTo>
                  <a:pt x="3196362" y="2297419"/>
                </a:lnTo>
                <a:lnTo>
                  <a:pt x="3213221" y="2255145"/>
                </a:lnTo>
                <a:lnTo>
                  <a:pt x="3228947" y="2212310"/>
                </a:lnTo>
                <a:lnTo>
                  <a:pt x="3243520" y="2168932"/>
                </a:lnTo>
                <a:lnTo>
                  <a:pt x="3256924" y="2125031"/>
                </a:lnTo>
                <a:lnTo>
                  <a:pt x="3269138" y="2080624"/>
                </a:lnTo>
                <a:lnTo>
                  <a:pt x="3280145" y="2035730"/>
                </a:lnTo>
                <a:lnTo>
                  <a:pt x="3289927" y="1990367"/>
                </a:lnTo>
                <a:lnTo>
                  <a:pt x="3298464" y="1944554"/>
                </a:lnTo>
                <a:lnTo>
                  <a:pt x="3305738" y="1898310"/>
                </a:lnTo>
                <a:lnTo>
                  <a:pt x="3311731" y="1851653"/>
                </a:lnTo>
                <a:lnTo>
                  <a:pt x="3316425" y="1804601"/>
                </a:lnTo>
                <a:lnTo>
                  <a:pt x="3319800" y="1757172"/>
                </a:lnTo>
                <a:lnTo>
                  <a:pt x="3321839" y="1709386"/>
                </a:lnTo>
                <a:lnTo>
                  <a:pt x="3322523" y="1661261"/>
                </a:lnTo>
                <a:lnTo>
                  <a:pt x="3321839" y="1613136"/>
                </a:lnTo>
                <a:lnTo>
                  <a:pt x="3319800" y="1565350"/>
                </a:lnTo>
                <a:lnTo>
                  <a:pt x="3316425" y="1517922"/>
                </a:lnTo>
                <a:lnTo>
                  <a:pt x="3311731" y="1470869"/>
                </a:lnTo>
                <a:lnTo>
                  <a:pt x="3305738" y="1424212"/>
                </a:lnTo>
                <a:lnTo>
                  <a:pt x="3298464" y="1377968"/>
                </a:lnTo>
                <a:lnTo>
                  <a:pt x="3289927" y="1332155"/>
                </a:lnTo>
                <a:lnTo>
                  <a:pt x="3280145" y="1286793"/>
                </a:lnTo>
                <a:lnTo>
                  <a:pt x="3269138" y="1241899"/>
                </a:lnTo>
                <a:lnTo>
                  <a:pt x="3256924" y="1197492"/>
                </a:lnTo>
                <a:lnTo>
                  <a:pt x="3243520" y="1153590"/>
                </a:lnTo>
                <a:lnTo>
                  <a:pt x="3228947" y="1110213"/>
                </a:lnTo>
                <a:lnTo>
                  <a:pt x="3213221" y="1067377"/>
                </a:lnTo>
                <a:lnTo>
                  <a:pt x="3196362" y="1025103"/>
                </a:lnTo>
                <a:lnTo>
                  <a:pt x="3178388" y="983408"/>
                </a:lnTo>
                <a:lnTo>
                  <a:pt x="3159317" y="942311"/>
                </a:lnTo>
                <a:lnTo>
                  <a:pt x="3139169" y="901831"/>
                </a:lnTo>
                <a:lnTo>
                  <a:pt x="3117960" y="861985"/>
                </a:lnTo>
                <a:lnTo>
                  <a:pt x="3095711" y="822792"/>
                </a:lnTo>
                <a:lnTo>
                  <a:pt x="3072439" y="784271"/>
                </a:lnTo>
                <a:lnTo>
                  <a:pt x="3048163" y="746440"/>
                </a:lnTo>
                <a:lnTo>
                  <a:pt x="3022901" y="709318"/>
                </a:lnTo>
                <a:lnTo>
                  <a:pt x="2996672" y="672923"/>
                </a:lnTo>
                <a:lnTo>
                  <a:pt x="2969495" y="637274"/>
                </a:lnTo>
                <a:lnTo>
                  <a:pt x="2941387" y="602388"/>
                </a:lnTo>
                <a:lnTo>
                  <a:pt x="2912367" y="568285"/>
                </a:lnTo>
                <a:lnTo>
                  <a:pt x="2882454" y="534984"/>
                </a:lnTo>
                <a:lnTo>
                  <a:pt x="2851666" y="502501"/>
                </a:lnTo>
                <a:lnTo>
                  <a:pt x="2820021" y="470857"/>
                </a:lnTo>
                <a:lnTo>
                  <a:pt x="2787539" y="440069"/>
                </a:lnTo>
                <a:lnTo>
                  <a:pt x="2754237" y="410155"/>
                </a:lnTo>
                <a:lnTo>
                  <a:pt x="2720134" y="381136"/>
                </a:lnTo>
                <a:lnTo>
                  <a:pt x="2685249" y="353028"/>
                </a:lnTo>
                <a:lnTo>
                  <a:pt x="2649599" y="325850"/>
                </a:lnTo>
                <a:lnTo>
                  <a:pt x="2613204" y="299621"/>
                </a:lnTo>
                <a:lnTo>
                  <a:pt x="2576082" y="274359"/>
                </a:lnTo>
                <a:lnTo>
                  <a:pt x="2538251" y="250083"/>
                </a:lnTo>
                <a:lnTo>
                  <a:pt x="2499730" y="226811"/>
                </a:lnTo>
                <a:lnTo>
                  <a:pt x="2460537" y="204562"/>
                </a:lnTo>
                <a:lnTo>
                  <a:pt x="2420692" y="183354"/>
                </a:lnTo>
                <a:lnTo>
                  <a:pt x="2380211" y="163205"/>
                </a:lnTo>
                <a:lnTo>
                  <a:pt x="2339114" y="144135"/>
                </a:lnTo>
                <a:lnTo>
                  <a:pt x="2297419" y="126160"/>
                </a:lnTo>
                <a:lnTo>
                  <a:pt x="2255145" y="109301"/>
                </a:lnTo>
                <a:lnTo>
                  <a:pt x="2212310" y="93576"/>
                </a:lnTo>
                <a:lnTo>
                  <a:pt x="2168932" y="79002"/>
                </a:lnTo>
                <a:lnTo>
                  <a:pt x="2125031" y="65599"/>
                </a:lnTo>
                <a:lnTo>
                  <a:pt x="2080624" y="53384"/>
                </a:lnTo>
                <a:lnTo>
                  <a:pt x="2035730" y="42377"/>
                </a:lnTo>
                <a:lnTo>
                  <a:pt x="1990367" y="32596"/>
                </a:lnTo>
                <a:lnTo>
                  <a:pt x="1944554" y="24058"/>
                </a:lnTo>
                <a:lnTo>
                  <a:pt x="1898310" y="16784"/>
                </a:lnTo>
                <a:lnTo>
                  <a:pt x="1851653" y="10791"/>
                </a:lnTo>
                <a:lnTo>
                  <a:pt x="1804601" y="6097"/>
                </a:lnTo>
                <a:lnTo>
                  <a:pt x="1757172" y="2722"/>
                </a:lnTo>
                <a:lnTo>
                  <a:pt x="1709386" y="683"/>
                </a:lnTo>
                <a:lnTo>
                  <a:pt x="1661261" y="0"/>
                </a:lnTo>
                <a:lnTo>
                  <a:pt x="1613136" y="683"/>
                </a:lnTo>
                <a:lnTo>
                  <a:pt x="1565350" y="2722"/>
                </a:lnTo>
                <a:lnTo>
                  <a:pt x="1517922" y="6097"/>
                </a:lnTo>
                <a:lnTo>
                  <a:pt x="1470869" y="10791"/>
                </a:lnTo>
                <a:lnTo>
                  <a:pt x="1424212" y="16784"/>
                </a:lnTo>
                <a:lnTo>
                  <a:pt x="1377968" y="24058"/>
                </a:lnTo>
                <a:lnTo>
                  <a:pt x="1332155" y="32596"/>
                </a:lnTo>
                <a:lnTo>
                  <a:pt x="1286793" y="42377"/>
                </a:lnTo>
                <a:lnTo>
                  <a:pt x="1241899" y="53384"/>
                </a:lnTo>
                <a:lnTo>
                  <a:pt x="1197492" y="65599"/>
                </a:lnTo>
                <a:lnTo>
                  <a:pt x="1153590" y="79002"/>
                </a:lnTo>
                <a:lnTo>
                  <a:pt x="1110213" y="93576"/>
                </a:lnTo>
                <a:lnTo>
                  <a:pt x="1067377" y="109301"/>
                </a:lnTo>
                <a:lnTo>
                  <a:pt x="1025103" y="126160"/>
                </a:lnTo>
                <a:lnTo>
                  <a:pt x="983408" y="144135"/>
                </a:lnTo>
                <a:lnTo>
                  <a:pt x="942311" y="163205"/>
                </a:lnTo>
                <a:lnTo>
                  <a:pt x="901831" y="183354"/>
                </a:lnTo>
                <a:lnTo>
                  <a:pt x="861985" y="204562"/>
                </a:lnTo>
                <a:lnTo>
                  <a:pt x="822792" y="226811"/>
                </a:lnTo>
                <a:lnTo>
                  <a:pt x="784271" y="250083"/>
                </a:lnTo>
                <a:lnTo>
                  <a:pt x="746440" y="274359"/>
                </a:lnTo>
                <a:lnTo>
                  <a:pt x="709318" y="299621"/>
                </a:lnTo>
                <a:lnTo>
                  <a:pt x="672923" y="325850"/>
                </a:lnTo>
                <a:lnTo>
                  <a:pt x="637274" y="353028"/>
                </a:lnTo>
                <a:lnTo>
                  <a:pt x="602388" y="381136"/>
                </a:lnTo>
                <a:lnTo>
                  <a:pt x="568285" y="410155"/>
                </a:lnTo>
                <a:lnTo>
                  <a:pt x="534984" y="440069"/>
                </a:lnTo>
                <a:lnTo>
                  <a:pt x="502501" y="470857"/>
                </a:lnTo>
                <a:lnTo>
                  <a:pt x="470857" y="502501"/>
                </a:lnTo>
                <a:lnTo>
                  <a:pt x="440069" y="534984"/>
                </a:lnTo>
                <a:lnTo>
                  <a:pt x="410155" y="568285"/>
                </a:lnTo>
                <a:lnTo>
                  <a:pt x="381136" y="602388"/>
                </a:lnTo>
                <a:lnTo>
                  <a:pt x="353028" y="637274"/>
                </a:lnTo>
                <a:lnTo>
                  <a:pt x="325850" y="672923"/>
                </a:lnTo>
                <a:lnTo>
                  <a:pt x="299621" y="709318"/>
                </a:lnTo>
                <a:lnTo>
                  <a:pt x="274359" y="746440"/>
                </a:lnTo>
                <a:lnTo>
                  <a:pt x="250083" y="784271"/>
                </a:lnTo>
                <a:lnTo>
                  <a:pt x="226811" y="822792"/>
                </a:lnTo>
                <a:lnTo>
                  <a:pt x="204562" y="861985"/>
                </a:lnTo>
                <a:lnTo>
                  <a:pt x="183354" y="901831"/>
                </a:lnTo>
                <a:lnTo>
                  <a:pt x="163205" y="942311"/>
                </a:lnTo>
                <a:lnTo>
                  <a:pt x="144135" y="983408"/>
                </a:lnTo>
                <a:lnTo>
                  <a:pt x="126160" y="1025103"/>
                </a:lnTo>
                <a:lnTo>
                  <a:pt x="109301" y="1067377"/>
                </a:lnTo>
                <a:lnTo>
                  <a:pt x="93576" y="1110213"/>
                </a:lnTo>
                <a:lnTo>
                  <a:pt x="79002" y="1153590"/>
                </a:lnTo>
                <a:lnTo>
                  <a:pt x="65599" y="1197492"/>
                </a:lnTo>
                <a:lnTo>
                  <a:pt x="53384" y="1241899"/>
                </a:lnTo>
                <a:lnTo>
                  <a:pt x="42377" y="1286793"/>
                </a:lnTo>
                <a:lnTo>
                  <a:pt x="32596" y="1332155"/>
                </a:lnTo>
                <a:lnTo>
                  <a:pt x="24058" y="1377968"/>
                </a:lnTo>
                <a:lnTo>
                  <a:pt x="16784" y="1424212"/>
                </a:lnTo>
                <a:lnTo>
                  <a:pt x="10791" y="1470869"/>
                </a:lnTo>
                <a:lnTo>
                  <a:pt x="6097" y="1517922"/>
                </a:lnTo>
                <a:lnTo>
                  <a:pt x="2722" y="1565350"/>
                </a:lnTo>
                <a:lnTo>
                  <a:pt x="683" y="1613136"/>
                </a:lnTo>
                <a:lnTo>
                  <a:pt x="0" y="1661261"/>
                </a:lnTo>
                <a:lnTo>
                  <a:pt x="683" y="1709386"/>
                </a:lnTo>
                <a:lnTo>
                  <a:pt x="2722" y="1757172"/>
                </a:lnTo>
                <a:lnTo>
                  <a:pt x="6097" y="1804601"/>
                </a:lnTo>
                <a:lnTo>
                  <a:pt x="10791" y="1851653"/>
                </a:lnTo>
                <a:lnTo>
                  <a:pt x="16784" y="1898310"/>
                </a:lnTo>
                <a:lnTo>
                  <a:pt x="24058" y="1944554"/>
                </a:lnTo>
                <a:lnTo>
                  <a:pt x="32596" y="1990367"/>
                </a:lnTo>
                <a:lnTo>
                  <a:pt x="42377" y="2035730"/>
                </a:lnTo>
                <a:lnTo>
                  <a:pt x="53384" y="2080624"/>
                </a:lnTo>
                <a:lnTo>
                  <a:pt x="65599" y="2125031"/>
                </a:lnTo>
                <a:lnTo>
                  <a:pt x="79002" y="2168932"/>
                </a:lnTo>
                <a:lnTo>
                  <a:pt x="93576" y="2212310"/>
                </a:lnTo>
                <a:lnTo>
                  <a:pt x="109301" y="2255145"/>
                </a:lnTo>
                <a:lnTo>
                  <a:pt x="126160" y="2297419"/>
                </a:lnTo>
                <a:lnTo>
                  <a:pt x="144135" y="2339114"/>
                </a:lnTo>
                <a:lnTo>
                  <a:pt x="163205" y="2380211"/>
                </a:lnTo>
                <a:lnTo>
                  <a:pt x="183354" y="2420692"/>
                </a:lnTo>
                <a:lnTo>
                  <a:pt x="204562" y="2460537"/>
                </a:lnTo>
                <a:lnTo>
                  <a:pt x="226811" y="2499730"/>
                </a:lnTo>
                <a:lnTo>
                  <a:pt x="250083" y="2538251"/>
                </a:lnTo>
                <a:lnTo>
                  <a:pt x="274359" y="2576082"/>
                </a:lnTo>
                <a:lnTo>
                  <a:pt x="299621" y="2613204"/>
                </a:lnTo>
                <a:lnTo>
                  <a:pt x="325850" y="2649599"/>
                </a:lnTo>
                <a:lnTo>
                  <a:pt x="353028" y="2685249"/>
                </a:lnTo>
                <a:lnTo>
                  <a:pt x="381136" y="2720134"/>
                </a:lnTo>
                <a:lnTo>
                  <a:pt x="410155" y="2754237"/>
                </a:lnTo>
                <a:lnTo>
                  <a:pt x="440069" y="2787539"/>
                </a:lnTo>
                <a:lnTo>
                  <a:pt x="470857" y="2820021"/>
                </a:lnTo>
                <a:lnTo>
                  <a:pt x="502501" y="2851666"/>
                </a:lnTo>
                <a:lnTo>
                  <a:pt x="534984" y="2882454"/>
                </a:lnTo>
                <a:lnTo>
                  <a:pt x="568285" y="2912367"/>
                </a:lnTo>
                <a:lnTo>
                  <a:pt x="602388" y="2941387"/>
                </a:lnTo>
                <a:lnTo>
                  <a:pt x="637274" y="2969495"/>
                </a:lnTo>
                <a:lnTo>
                  <a:pt x="672923" y="2996672"/>
                </a:lnTo>
                <a:lnTo>
                  <a:pt x="709318" y="3022901"/>
                </a:lnTo>
                <a:lnTo>
                  <a:pt x="746440" y="3048163"/>
                </a:lnTo>
                <a:lnTo>
                  <a:pt x="784271" y="3072439"/>
                </a:lnTo>
                <a:lnTo>
                  <a:pt x="822792" y="3095711"/>
                </a:lnTo>
                <a:lnTo>
                  <a:pt x="861985" y="3117960"/>
                </a:lnTo>
                <a:lnTo>
                  <a:pt x="901831" y="3139169"/>
                </a:lnTo>
                <a:lnTo>
                  <a:pt x="942311" y="3159317"/>
                </a:lnTo>
                <a:lnTo>
                  <a:pt x="983408" y="3178388"/>
                </a:lnTo>
                <a:lnTo>
                  <a:pt x="1025103" y="3196362"/>
                </a:lnTo>
                <a:lnTo>
                  <a:pt x="1067377" y="3213221"/>
                </a:lnTo>
                <a:lnTo>
                  <a:pt x="1110213" y="3228947"/>
                </a:lnTo>
                <a:lnTo>
                  <a:pt x="1153590" y="3243520"/>
                </a:lnTo>
                <a:lnTo>
                  <a:pt x="1197492" y="3256924"/>
                </a:lnTo>
                <a:lnTo>
                  <a:pt x="1241899" y="3269138"/>
                </a:lnTo>
                <a:lnTo>
                  <a:pt x="1286793" y="3280145"/>
                </a:lnTo>
                <a:lnTo>
                  <a:pt x="1332155" y="3289927"/>
                </a:lnTo>
                <a:lnTo>
                  <a:pt x="1377968" y="3298464"/>
                </a:lnTo>
                <a:lnTo>
                  <a:pt x="1424212" y="3305738"/>
                </a:lnTo>
                <a:lnTo>
                  <a:pt x="1470869" y="3311731"/>
                </a:lnTo>
                <a:lnTo>
                  <a:pt x="1517922" y="3316425"/>
                </a:lnTo>
                <a:lnTo>
                  <a:pt x="1565350" y="3319800"/>
                </a:lnTo>
                <a:lnTo>
                  <a:pt x="1613136" y="3321839"/>
                </a:lnTo>
                <a:lnTo>
                  <a:pt x="1661261" y="3322523"/>
                </a:lnTo>
                <a:close/>
              </a:path>
            </a:pathLst>
          </a:custGeom>
          <a:ln w="15316">
            <a:solidFill>
              <a:srgbClr val="ED19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19848" y="219684"/>
            <a:ext cx="3005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" dirty="0"/>
              <a:t>– </a:t>
            </a:r>
            <a:r>
              <a:rPr dirty="0"/>
              <a:t>оригинальный</a:t>
            </a:r>
            <a:r>
              <a:rPr spc="-45" dirty="0"/>
              <a:t> </a:t>
            </a:r>
            <a:r>
              <a:rPr spc="-5" dirty="0"/>
              <a:t>флуконазол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9100" y="964849"/>
            <a:ext cx="8179434" cy="44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50" b="1" spc="30" dirty="0">
                <a:solidFill>
                  <a:schemeClr val="bg1"/>
                </a:solidFill>
                <a:latin typeface="Arial"/>
                <a:cs typeface="Arial"/>
              </a:rPr>
              <a:t>К</a:t>
            </a:r>
            <a:r>
              <a:rPr sz="2750" b="1" spc="-5" dirty="0">
                <a:solidFill>
                  <a:schemeClr val="bg1"/>
                </a:solidFill>
                <a:latin typeface="Arial"/>
                <a:cs typeface="Arial"/>
              </a:rPr>
              <a:t>ака</a:t>
            </a:r>
            <a:r>
              <a:rPr sz="2750" b="1" dirty="0">
                <a:solidFill>
                  <a:schemeClr val="bg1"/>
                </a:solidFill>
                <a:latin typeface="Arial"/>
                <a:cs typeface="Arial"/>
              </a:rPr>
              <a:t>я</a:t>
            </a:r>
            <a:r>
              <a:rPr sz="275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750" b="1" spc="-35" dirty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750" b="1" dirty="0">
                <a:solidFill>
                  <a:schemeClr val="bg1"/>
                </a:solidFill>
                <a:latin typeface="Arial"/>
                <a:cs typeface="Arial"/>
              </a:rPr>
              <a:t>дна из частых причин р</a:t>
            </a:r>
            <a:r>
              <a:rPr sz="2750" b="1" spc="25" dirty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r>
              <a:rPr sz="2750" b="1" spc="-5" dirty="0">
                <a:solidFill>
                  <a:schemeClr val="bg1"/>
                </a:solidFill>
                <a:latin typeface="Arial"/>
                <a:cs typeface="Arial"/>
              </a:rPr>
              <a:t>звити</a:t>
            </a:r>
            <a:r>
              <a:rPr sz="2750" b="1" dirty="0">
                <a:solidFill>
                  <a:schemeClr val="bg1"/>
                </a:solidFill>
                <a:latin typeface="Arial"/>
                <a:cs typeface="Arial"/>
              </a:rPr>
              <a:t>я </a:t>
            </a:r>
            <a:r>
              <a:rPr sz="2750" b="1" spc="-5" dirty="0">
                <a:solidFill>
                  <a:schemeClr val="bg1"/>
                </a:solidFill>
                <a:latin typeface="Arial"/>
                <a:cs typeface="Arial"/>
              </a:rPr>
              <a:t>ВВ</a:t>
            </a:r>
            <a:r>
              <a:rPr sz="2750" b="1" dirty="0">
                <a:solidFill>
                  <a:schemeClr val="bg1"/>
                </a:solidFill>
                <a:latin typeface="Arial"/>
                <a:cs typeface="Arial"/>
              </a:rPr>
              <a:t>К</a:t>
            </a:r>
            <a:r>
              <a:rPr sz="275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750" b="1" spc="-15" dirty="0">
                <a:solidFill>
                  <a:schemeClr val="bg1"/>
                </a:solidFill>
                <a:latin typeface="Arial"/>
                <a:cs typeface="Arial"/>
              </a:rPr>
              <a:t>?</a:t>
            </a:r>
            <a:r>
              <a:rPr sz="1275" b="1" baseline="104575" dirty="0">
                <a:solidFill>
                  <a:schemeClr val="bg1"/>
                </a:solidFill>
                <a:latin typeface="Arial"/>
                <a:cs typeface="Arial"/>
              </a:rPr>
              <a:t>1-3</a:t>
            </a:r>
            <a:endParaRPr sz="1275" baseline="104575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10347" y="4594745"/>
            <a:ext cx="976147" cy="976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29451" y="4934043"/>
            <a:ext cx="737939" cy="2975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4500" y="2185034"/>
            <a:ext cx="4617720" cy="331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5311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EC0A7D"/>
                </a:solidFill>
                <a:latin typeface="Arial"/>
                <a:cs typeface="Arial"/>
              </a:rPr>
              <a:t>Применение </a:t>
            </a:r>
            <a:r>
              <a:rPr sz="1600" b="1" spc="-10" dirty="0">
                <a:solidFill>
                  <a:srgbClr val="EC0A7D"/>
                </a:solidFill>
                <a:latin typeface="Arial"/>
                <a:cs typeface="Arial"/>
              </a:rPr>
              <a:t>антибиотиков </a:t>
            </a:r>
            <a:r>
              <a:rPr sz="1600" b="1" spc="-5" dirty="0">
                <a:solidFill>
                  <a:srgbClr val="EC0A7D"/>
                </a:solidFill>
                <a:latin typeface="Arial"/>
                <a:cs typeface="Arial"/>
              </a:rPr>
              <a:t>(зачастую  </a:t>
            </a:r>
            <a:r>
              <a:rPr sz="1600" b="1" dirty="0">
                <a:solidFill>
                  <a:srgbClr val="EC0A7D"/>
                </a:solidFill>
                <a:latin typeface="Arial"/>
                <a:cs typeface="Arial"/>
              </a:rPr>
              <a:t>длительное и </a:t>
            </a:r>
            <a:r>
              <a:rPr sz="1600" b="1" spc="-10" dirty="0">
                <a:solidFill>
                  <a:srgbClr val="EC0A7D"/>
                </a:solidFill>
                <a:latin typeface="Arial"/>
                <a:cs typeface="Arial"/>
              </a:rPr>
              <a:t>бесконтрольное) </a:t>
            </a:r>
            <a:r>
              <a:rPr sz="1600" b="1" spc="-20" dirty="0">
                <a:solidFill>
                  <a:srgbClr val="EC0A7D"/>
                </a:solidFill>
                <a:latin typeface="Arial"/>
                <a:cs typeface="Arial"/>
              </a:rPr>
              <a:t>может  </a:t>
            </a:r>
            <a:r>
              <a:rPr sz="1600" b="1" spc="-10" dirty="0">
                <a:solidFill>
                  <a:srgbClr val="EC0A7D"/>
                </a:solidFill>
                <a:latin typeface="Arial"/>
                <a:cs typeface="Arial"/>
              </a:rPr>
              <a:t>приводить </a:t>
            </a:r>
            <a:r>
              <a:rPr sz="1600" b="1" dirty="0">
                <a:solidFill>
                  <a:srgbClr val="EC0A7D"/>
                </a:solidFill>
                <a:latin typeface="Arial"/>
                <a:cs typeface="Arial"/>
              </a:rPr>
              <a:t>к </a:t>
            </a:r>
            <a:r>
              <a:rPr sz="1600" b="1" spc="-5" dirty="0">
                <a:solidFill>
                  <a:srgbClr val="EC0A7D"/>
                </a:solidFill>
                <a:latin typeface="Arial"/>
                <a:cs typeface="Arial"/>
              </a:rPr>
              <a:t>развитию</a:t>
            </a:r>
            <a:r>
              <a:rPr sz="1600" b="1" dirty="0">
                <a:solidFill>
                  <a:srgbClr val="EC0A7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EC0A7D"/>
                </a:solidFill>
                <a:latin typeface="Arial"/>
                <a:cs typeface="Arial"/>
              </a:rPr>
              <a:t>ВВК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50">
              <a:latin typeface="Arial"/>
              <a:cs typeface="Arial"/>
            </a:endParaRPr>
          </a:p>
          <a:p>
            <a:pPr marL="192405" marR="5080">
              <a:lnSpc>
                <a:spcPct val="100000"/>
              </a:lnSpc>
            </a:pP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Научные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исследования </a:t>
            </a:r>
            <a:r>
              <a:rPr sz="1600" spc="-25" dirty="0">
                <a:solidFill>
                  <a:srgbClr val="010202"/>
                </a:solidFill>
                <a:latin typeface="Arial"/>
                <a:cs typeface="Arial"/>
              </a:rPr>
              <a:t>показывают,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что  возникновение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вульвовагинального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кандидоза 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у женщин,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проходивших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длительные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курсы 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антибиотикотерапии,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может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достигать</a:t>
            </a:r>
            <a:endParaRPr sz="1600">
              <a:latin typeface="Arial"/>
              <a:cs typeface="Arial"/>
            </a:endParaRPr>
          </a:p>
          <a:p>
            <a:pPr marL="192405" marR="10160">
              <a:lnSpc>
                <a:spcPct val="100000"/>
              </a:lnSpc>
            </a:pPr>
            <a:r>
              <a:rPr sz="1600" b="1" spc="-5" dirty="0">
                <a:solidFill>
                  <a:srgbClr val="EC0A7D"/>
                </a:solidFill>
                <a:latin typeface="Arial"/>
                <a:cs typeface="Arial"/>
              </a:rPr>
              <a:t>45,7% </a:t>
            </a:r>
            <a:r>
              <a:rPr sz="1600" b="1" spc="-10" dirty="0">
                <a:solidFill>
                  <a:srgbClr val="EC0A7D"/>
                </a:solidFill>
                <a:latin typeface="Arial"/>
                <a:cs typeface="Arial"/>
              </a:rPr>
              <a:t>случаев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,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причем </a:t>
            </a:r>
            <a:r>
              <a:rPr sz="1600" spc="-20" dirty="0">
                <a:solidFill>
                  <a:srgbClr val="010202"/>
                </a:solidFill>
                <a:latin typeface="Arial"/>
                <a:cs typeface="Arial"/>
              </a:rPr>
              <a:t>это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число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неуклонно 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растет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на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фоне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бесконтрольного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применения 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лекарственных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средств.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При </a:t>
            </a:r>
            <a:r>
              <a:rPr sz="1600" spc="-20" dirty="0">
                <a:solidFill>
                  <a:srgbClr val="010202"/>
                </a:solidFill>
                <a:latin typeface="Arial"/>
                <a:cs typeface="Arial"/>
              </a:rPr>
              <a:t>этом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у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пациенток 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все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чаще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встречаются </a:t>
            </a:r>
            <a:r>
              <a:rPr sz="1600" b="1" spc="-5" dirty="0">
                <a:solidFill>
                  <a:srgbClr val="EC0A7D"/>
                </a:solidFill>
                <a:latin typeface="Arial"/>
                <a:cs typeface="Arial"/>
              </a:rPr>
              <a:t>рецидивирующие  </a:t>
            </a:r>
            <a:r>
              <a:rPr sz="1600" b="1" spc="-10" dirty="0">
                <a:solidFill>
                  <a:srgbClr val="EC0A7D"/>
                </a:solidFill>
                <a:latin typeface="Arial"/>
                <a:cs typeface="Arial"/>
              </a:rPr>
              <a:t>формы</a:t>
            </a:r>
            <a:r>
              <a:rPr sz="1600" b="1" spc="-5" dirty="0">
                <a:solidFill>
                  <a:srgbClr val="EC0A7D"/>
                </a:solidFill>
                <a:latin typeface="Arial"/>
                <a:cs typeface="Arial"/>
              </a:rPr>
              <a:t> ВВК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4500" y="6365647"/>
            <a:ext cx="5941695" cy="1714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5"/>
              </a:spcBef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Клинические рекомендации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по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диагностике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лечению заболеваний, сопровождающихся патологическими выделениями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из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половых путей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женщин; </a:t>
            </a:r>
            <a:r>
              <a:rPr sz="500" spc="-25" dirty="0">
                <a:solidFill>
                  <a:srgbClr val="010202"/>
                </a:solidFill>
                <a:latin typeface="Arial"/>
                <a:cs typeface="Arial"/>
              </a:rPr>
              <a:t>РОАГ,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Москва, 2019.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2. С.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60–62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2.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Урогенитальный 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кандидоз.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Клинические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рекомендации.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Москва,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2016.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–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22</a:t>
            </a:r>
            <a:r>
              <a:rPr sz="500" spc="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с.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3.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Гинекология: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национальное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руководство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/</a:t>
            </a:r>
            <a:r>
              <a:rPr sz="500" spc="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Под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ред.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В.И.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Кулакова,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Г.М.Савельевой,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И.</a:t>
            </a:r>
            <a:r>
              <a:rPr sz="500" spc="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Б.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Манухина.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М.: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ГЭОТАР-Медиа,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2009.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–</a:t>
            </a:r>
            <a:r>
              <a:rPr sz="500" spc="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1088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с</a:t>
            </a:r>
            <a:endParaRPr sz="5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98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1000">
        <p:fade/>
      </p:transition>
    </mc:Choice>
    <mc:Fallback xmlns="">
      <p:transition spd="med" advTm="6100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2"/>
        <p14:stopEvt time="62088" objId="12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46230" y="2049932"/>
            <a:ext cx="3322523" cy="33089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46228" y="2049929"/>
            <a:ext cx="3322954" cy="3322954"/>
          </a:xfrm>
          <a:custGeom>
            <a:avLst/>
            <a:gdLst/>
            <a:ahLst/>
            <a:cxnLst/>
            <a:rect l="l" t="t" r="r" b="b"/>
            <a:pathLst>
              <a:path w="3322954" h="3322954">
                <a:moveTo>
                  <a:pt x="1661261" y="3322523"/>
                </a:moveTo>
                <a:lnTo>
                  <a:pt x="1709386" y="3321839"/>
                </a:lnTo>
                <a:lnTo>
                  <a:pt x="1757172" y="3319800"/>
                </a:lnTo>
                <a:lnTo>
                  <a:pt x="1804601" y="3316425"/>
                </a:lnTo>
                <a:lnTo>
                  <a:pt x="1851653" y="3311731"/>
                </a:lnTo>
                <a:lnTo>
                  <a:pt x="1898310" y="3305738"/>
                </a:lnTo>
                <a:lnTo>
                  <a:pt x="1944554" y="3298464"/>
                </a:lnTo>
                <a:lnTo>
                  <a:pt x="1990367" y="3289927"/>
                </a:lnTo>
                <a:lnTo>
                  <a:pt x="2035730" y="3280145"/>
                </a:lnTo>
                <a:lnTo>
                  <a:pt x="2080624" y="3269138"/>
                </a:lnTo>
                <a:lnTo>
                  <a:pt x="2125031" y="3256924"/>
                </a:lnTo>
                <a:lnTo>
                  <a:pt x="2168932" y="3243520"/>
                </a:lnTo>
                <a:lnTo>
                  <a:pt x="2212310" y="3228947"/>
                </a:lnTo>
                <a:lnTo>
                  <a:pt x="2255145" y="3213221"/>
                </a:lnTo>
                <a:lnTo>
                  <a:pt x="2297419" y="3196362"/>
                </a:lnTo>
                <a:lnTo>
                  <a:pt x="2339114" y="3178388"/>
                </a:lnTo>
                <a:lnTo>
                  <a:pt x="2380211" y="3159317"/>
                </a:lnTo>
                <a:lnTo>
                  <a:pt x="2420692" y="3139169"/>
                </a:lnTo>
                <a:lnTo>
                  <a:pt x="2460537" y="3117960"/>
                </a:lnTo>
                <a:lnTo>
                  <a:pt x="2499730" y="3095711"/>
                </a:lnTo>
                <a:lnTo>
                  <a:pt x="2538251" y="3072439"/>
                </a:lnTo>
                <a:lnTo>
                  <a:pt x="2576082" y="3048163"/>
                </a:lnTo>
                <a:lnTo>
                  <a:pt x="2613204" y="3022901"/>
                </a:lnTo>
                <a:lnTo>
                  <a:pt x="2649599" y="2996672"/>
                </a:lnTo>
                <a:lnTo>
                  <a:pt x="2685249" y="2969495"/>
                </a:lnTo>
                <a:lnTo>
                  <a:pt x="2720134" y="2941387"/>
                </a:lnTo>
                <a:lnTo>
                  <a:pt x="2754237" y="2912367"/>
                </a:lnTo>
                <a:lnTo>
                  <a:pt x="2787539" y="2882454"/>
                </a:lnTo>
                <a:lnTo>
                  <a:pt x="2820021" y="2851666"/>
                </a:lnTo>
                <a:lnTo>
                  <a:pt x="2851666" y="2820021"/>
                </a:lnTo>
                <a:lnTo>
                  <a:pt x="2882454" y="2787539"/>
                </a:lnTo>
                <a:lnTo>
                  <a:pt x="2912367" y="2754237"/>
                </a:lnTo>
                <a:lnTo>
                  <a:pt x="2941387" y="2720134"/>
                </a:lnTo>
                <a:lnTo>
                  <a:pt x="2969495" y="2685249"/>
                </a:lnTo>
                <a:lnTo>
                  <a:pt x="2996672" y="2649599"/>
                </a:lnTo>
                <a:lnTo>
                  <a:pt x="3022901" y="2613204"/>
                </a:lnTo>
                <a:lnTo>
                  <a:pt x="3048163" y="2576082"/>
                </a:lnTo>
                <a:lnTo>
                  <a:pt x="3072439" y="2538251"/>
                </a:lnTo>
                <a:lnTo>
                  <a:pt x="3095711" y="2499730"/>
                </a:lnTo>
                <a:lnTo>
                  <a:pt x="3117960" y="2460537"/>
                </a:lnTo>
                <a:lnTo>
                  <a:pt x="3139169" y="2420692"/>
                </a:lnTo>
                <a:lnTo>
                  <a:pt x="3159317" y="2380211"/>
                </a:lnTo>
                <a:lnTo>
                  <a:pt x="3178388" y="2339114"/>
                </a:lnTo>
                <a:lnTo>
                  <a:pt x="3196362" y="2297419"/>
                </a:lnTo>
                <a:lnTo>
                  <a:pt x="3213221" y="2255145"/>
                </a:lnTo>
                <a:lnTo>
                  <a:pt x="3228947" y="2212310"/>
                </a:lnTo>
                <a:lnTo>
                  <a:pt x="3243520" y="2168932"/>
                </a:lnTo>
                <a:lnTo>
                  <a:pt x="3256924" y="2125031"/>
                </a:lnTo>
                <a:lnTo>
                  <a:pt x="3269138" y="2080624"/>
                </a:lnTo>
                <a:lnTo>
                  <a:pt x="3280145" y="2035730"/>
                </a:lnTo>
                <a:lnTo>
                  <a:pt x="3289927" y="1990367"/>
                </a:lnTo>
                <a:lnTo>
                  <a:pt x="3298464" y="1944554"/>
                </a:lnTo>
                <a:lnTo>
                  <a:pt x="3305738" y="1898310"/>
                </a:lnTo>
                <a:lnTo>
                  <a:pt x="3311731" y="1851653"/>
                </a:lnTo>
                <a:lnTo>
                  <a:pt x="3316425" y="1804601"/>
                </a:lnTo>
                <a:lnTo>
                  <a:pt x="3319800" y="1757172"/>
                </a:lnTo>
                <a:lnTo>
                  <a:pt x="3321839" y="1709386"/>
                </a:lnTo>
                <a:lnTo>
                  <a:pt x="3322523" y="1661261"/>
                </a:lnTo>
                <a:lnTo>
                  <a:pt x="3321839" y="1613136"/>
                </a:lnTo>
                <a:lnTo>
                  <a:pt x="3319800" y="1565350"/>
                </a:lnTo>
                <a:lnTo>
                  <a:pt x="3316425" y="1517922"/>
                </a:lnTo>
                <a:lnTo>
                  <a:pt x="3311731" y="1470869"/>
                </a:lnTo>
                <a:lnTo>
                  <a:pt x="3305738" y="1424212"/>
                </a:lnTo>
                <a:lnTo>
                  <a:pt x="3298464" y="1377968"/>
                </a:lnTo>
                <a:lnTo>
                  <a:pt x="3289927" y="1332155"/>
                </a:lnTo>
                <a:lnTo>
                  <a:pt x="3280145" y="1286793"/>
                </a:lnTo>
                <a:lnTo>
                  <a:pt x="3269138" y="1241899"/>
                </a:lnTo>
                <a:lnTo>
                  <a:pt x="3256924" y="1197492"/>
                </a:lnTo>
                <a:lnTo>
                  <a:pt x="3243520" y="1153590"/>
                </a:lnTo>
                <a:lnTo>
                  <a:pt x="3228947" y="1110213"/>
                </a:lnTo>
                <a:lnTo>
                  <a:pt x="3213221" y="1067377"/>
                </a:lnTo>
                <a:lnTo>
                  <a:pt x="3196362" y="1025103"/>
                </a:lnTo>
                <a:lnTo>
                  <a:pt x="3178388" y="983408"/>
                </a:lnTo>
                <a:lnTo>
                  <a:pt x="3159317" y="942311"/>
                </a:lnTo>
                <a:lnTo>
                  <a:pt x="3139169" y="901831"/>
                </a:lnTo>
                <a:lnTo>
                  <a:pt x="3117960" y="861985"/>
                </a:lnTo>
                <a:lnTo>
                  <a:pt x="3095711" y="822792"/>
                </a:lnTo>
                <a:lnTo>
                  <a:pt x="3072439" y="784271"/>
                </a:lnTo>
                <a:lnTo>
                  <a:pt x="3048163" y="746440"/>
                </a:lnTo>
                <a:lnTo>
                  <a:pt x="3022901" y="709318"/>
                </a:lnTo>
                <a:lnTo>
                  <a:pt x="2996672" y="672923"/>
                </a:lnTo>
                <a:lnTo>
                  <a:pt x="2969495" y="637274"/>
                </a:lnTo>
                <a:lnTo>
                  <a:pt x="2941387" y="602388"/>
                </a:lnTo>
                <a:lnTo>
                  <a:pt x="2912367" y="568285"/>
                </a:lnTo>
                <a:lnTo>
                  <a:pt x="2882454" y="534984"/>
                </a:lnTo>
                <a:lnTo>
                  <a:pt x="2851666" y="502501"/>
                </a:lnTo>
                <a:lnTo>
                  <a:pt x="2820021" y="470857"/>
                </a:lnTo>
                <a:lnTo>
                  <a:pt x="2787539" y="440069"/>
                </a:lnTo>
                <a:lnTo>
                  <a:pt x="2754237" y="410155"/>
                </a:lnTo>
                <a:lnTo>
                  <a:pt x="2720134" y="381136"/>
                </a:lnTo>
                <a:lnTo>
                  <a:pt x="2685249" y="353028"/>
                </a:lnTo>
                <a:lnTo>
                  <a:pt x="2649599" y="325850"/>
                </a:lnTo>
                <a:lnTo>
                  <a:pt x="2613204" y="299621"/>
                </a:lnTo>
                <a:lnTo>
                  <a:pt x="2576082" y="274359"/>
                </a:lnTo>
                <a:lnTo>
                  <a:pt x="2538251" y="250083"/>
                </a:lnTo>
                <a:lnTo>
                  <a:pt x="2499730" y="226811"/>
                </a:lnTo>
                <a:lnTo>
                  <a:pt x="2460537" y="204562"/>
                </a:lnTo>
                <a:lnTo>
                  <a:pt x="2420692" y="183354"/>
                </a:lnTo>
                <a:lnTo>
                  <a:pt x="2380211" y="163205"/>
                </a:lnTo>
                <a:lnTo>
                  <a:pt x="2339114" y="144135"/>
                </a:lnTo>
                <a:lnTo>
                  <a:pt x="2297419" y="126160"/>
                </a:lnTo>
                <a:lnTo>
                  <a:pt x="2255145" y="109301"/>
                </a:lnTo>
                <a:lnTo>
                  <a:pt x="2212310" y="93576"/>
                </a:lnTo>
                <a:lnTo>
                  <a:pt x="2168932" y="79002"/>
                </a:lnTo>
                <a:lnTo>
                  <a:pt x="2125031" y="65599"/>
                </a:lnTo>
                <a:lnTo>
                  <a:pt x="2080624" y="53384"/>
                </a:lnTo>
                <a:lnTo>
                  <a:pt x="2035730" y="42377"/>
                </a:lnTo>
                <a:lnTo>
                  <a:pt x="1990367" y="32596"/>
                </a:lnTo>
                <a:lnTo>
                  <a:pt x="1944554" y="24058"/>
                </a:lnTo>
                <a:lnTo>
                  <a:pt x="1898310" y="16784"/>
                </a:lnTo>
                <a:lnTo>
                  <a:pt x="1851653" y="10791"/>
                </a:lnTo>
                <a:lnTo>
                  <a:pt x="1804601" y="6097"/>
                </a:lnTo>
                <a:lnTo>
                  <a:pt x="1757172" y="2722"/>
                </a:lnTo>
                <a:lnTo>
                  <a:pt x="1709386" y="683"/>
                </a:lnTo>
                <a:lnTo>
                  <a:pt x="1661261" y="0"/>
                </a:lnTo>
                <a:lnTo>
                  <a:pt x="1613136" y="683"/>
                </a:lnTo>
                <a:lnTo>
                  <a:pt x="1565350" y="2722"/>
                </a:lnTo>
                <a:lnTo>
                  <a:pt x="1517922" y="6097"/>
                </a:lnTo>
                <a:lnTo>
                  <a:pt x="1470869" y="10791"/>
                </a:lnTo>
                <a:lnTo>
                  <a:pt x="1424212" y="16784"/>
                </a:lnTo>
                <a:lnTo>
                  <a:pt x="1377968" y="24058"/>
                </a:lnTo>
                <a:lnTo>
                  <a:pt x="1332155" y="32596"/>
                </a:lnTo>
                <a:lnTo>
                  <a:pt x="1286793" y="42377"/>
                </a:lnTo>
                <a:lnTo>
                  <a:pt x="1241899" y="53384"/>
                </a:lnTo>
                <a:lnTo>
                  <a:pt x="1197492" y="65599"/>
                </a:lnTo>
                <a:lnTo>
                  <a:pt x="1153590" y="79002"/>
                </a:lnTo>
                <a:lnTo>
                  <a:pt x="1110213" y="93576"/>
                </a:lnTo>
                <a:lnTo>
                  <a:pt x="1067377" y="109301"/>
                </a:lnTo>
                <a:lnTo>
                  <a:pt x="1025103" y="126160"/>
                </a:lnTo>
                <a:lnTo>
                  <a:pt x="983408" y="144135"/>
                </a:lnTo>
                <a:lnTo>
                  <a:pt x="942311" y="163205"/>
                </a:lnTo>
                <a:lnTo>
                  <a:pt x="901831" y="183354"/>
                </a:lnTo>
                <a:lnTo>
                  <a:pt x="861985" y="204562"/>
                </a:lnTo>
                <a:lnTo>
                  <a:pt x="822792" y="226811"/>
                </a:lnTo>
                <a:lnTo>
                  <a:pt x="784271" y="250083"/>
                </a:lnTo>
                <a:lnTo>
                  <a:pt x="746440" y="274359"/>
                </a:lnTo>
                <a:lnTo>
                  <a:pt x="709318" y="299621"/>
                </a:lnTo>
                <a:lnTo>
                  <a:pt x="672923" y="325850"/>
                </a:lnTo>
                <a:lnTo>
                  <a:pt x="637274" y="353028"/>
                </a:lnTo>
                <a:lnTo>
                  <a:pt x="602388" y="381136"/>
                </a:lnTo>
                <a:lnTo>
                  <a:pt x="568285" y="410155"/>
                </a:lnTo>
                <a:lnTo>
                  <a:pt x="534984" y="440069"/>
                </a:lnTo>
                <a:lnTo>
                  <a:pt x="502501" y="470857"/>
                </a:lnTo>
                <a:lnTo>
                  <a:pt x="470857" y="502501"/>
                </a:lnTo>
                <a:lnTo>
                  <a:pt x="440069" y="534984"/>
                </a:lnTo>
                <a:lnTo>
                  <a:pt x="410155" y="568285"/>
                </a:lnTo>
                <a:lnTo>
                  <a:pt x="381136" y="602388"/>
                </a:lnTo>
                <a:lnTo>
                  <a:pt x="353028" y="637274"/>
                </a:lnTo>
                <a:lnTo>
                  <a:pt x="325850" y="672923"/>
                </a:lnTo>
                <a:lnTo>
                  <a:pt x="299621" y="709318"/>
                </a:lnTo>
                <a:lnTo>
                  <a:pt x="274359" y="746440"/>
                </a:lnTo>
                <a:lnTo>
                  <a:pt x="250083" y="784271"/>
                </a:lnTo>
                <a:lnTo>
                  <a:pt x="226811" y="822792"/>
                </a:lnTo>
                <a:lnTo>
                  <a:pt x="204562" y="861985"/>
                </a:lnTo>
                <a:lnTo>
                  <a:pt x="183354" y="901831"/>
                </a:lnTo>
                <a:lnTo>
                  <a:pt x="163205" y="942311"/>
                </a:lnTo>
                <a:lnTo>
                  <a:pt x="144135" y="983408"/>
                </a:lnTo>
                <a:lnTo>
                  <a:pt x="126160" y="1025103"/>
                </a:lnTo>
                <a:lnTo>
                  <a:pt x="109301" y="1067377"/>
                </a:lnTo>
                <a:lnTo>
                  <a:pt x="93576" y="1110213"/>
                </a:lnTo>
                <a:lnTo>
                  <a:pt x="79002" y="1153590"/>
                </a:lnTo>
                <a:lnTo>
                  <a:pt x="65599" y="1197492"/>
                </a:lnTo>
                <a:lnTo>
                  <a:pt x="53384" y="1241899"/>
                </a:lnTo>
                <a:lnTo>
                  <a:pt x="42377" y="1286793"/>
                </a:lnTo>
                <a:lnTo>
                  <a:pt x="32596" y="1332155"/>
                </a:lnTo>
                <a:lnTo>
                  <a:pt x="24058" y="1377968"/>
                </a:lnTo>
                <a:lnTo>
                  <a:pt x="16784" y="1424212"/>
                </a:lnTo>
                <a:lnTo>
                  <a:pt x="10791" y="1470869"/>
                </a:lnTo>
                <a:lnTo>
                  <a:pt x="6097" y="1517922"/>
                </a:lnTo>
                <a:lnTo>
                  <a:pt x="2722" y="1565350"/>
                </a:lnTo>
                <a:lnTo>
                  <a:pt x="683" y="1613136"/>
                </a:lnTo>
                <a:lnTo>
                  <a:pt x="0" y="1661261"/>
                </a:lnTo>
                <a:lnTo>
                  <a:pt x="683" y="1709386"/>
                </a:lnTo>
                <a:lnTo>
                  <a:pt x="2722" y="1757172"/>
                </a:lnTo>
                <a:lnTo>
                  <a:pt x="6097" y="1804601"/>
                </a:lnTo>
                <a:lnTo>
                  <a:pt x="10791" y="1851653"/>
                </a:lnTo>
                <a:lnTo>
                  <a:pt x="16784" y="1898310"/>
                </a:lnTo>
                <a:lnTo>
                  <a:pt x="24058" y="1944554"/>
                </a:lnTo>
                <a:lnTo>
                  <a:pt x="32596" y="1990367"/>
                </a:lnTo>
                <a:lnTo>
                  <a:pt x="42377" y="2035730"/>
                </a:lnTo>
                <a:lnTo>
                  <a:pt x="53384" y="2080624"/>
                </a:lnTo>
                <a:lnTo>
                  <a:pt x="65599" y="2125031"/>
                </a:lnTo>
                <a:lnTo>
                  <a:pt x="79002" y="2168932"/>
                </a:lnTo>
                <a:lnTo>
                  <a:pt x="93576" y="2212310"/>
                </a:lnTo>
                <a:lnTo>
                  <a:pt x="109301" y="2255145"/>
                </a:lnTo>
                <a:lnTo>
                  <a:pt x="126160" y="2297419"/>
                </a:lnTo>
                <a:lnTo>
                  <a:pt x="144135" y="2339114"/>
                </a:lnTo>
                <a:lnTo>
                  <a:pt x="163205" y="2380211"/>
                </a:lnTo>
                <a:lnTo>
                  <a:pt x="183354" y="2420692"/>
                </a:lnTo>
                <a:lnTo>
                  <a:pt x="204562" y="2460537"/>
                </a:lnTo>
                <a:lnTo>
                  <a:pt x="226811" y="2499730"/>
                </a:lnTo>
                <a:lnTo>
                  <a:pt x="250083" y="2538251"/>
                </a:lnTo>
                <a:lnTo>
                  <a:pt x="274359" y="2576082"/>
                </a:lnTo>
                <a:lnTo>
                  <a:pt x="299621" y="2613204"/>
                </a:lnTo>
                <a:lnTo>
                  <a:pt x="325850" y="2649599"/>
                </a:lnTo>
                <a:lnTo>
                  <a:pt x="353028" y="2685249"/>
                </a:lnTo>
                <a:lnTo>
                  <a:pt x="381136" y="2720134"/>
                </a:lnTo>
                <a:lnTo>
                  <a:pt x="410155" y="2754237"/>
                </a:lnTo>
                <a:lnTo>
                  <a:pt x="440069" y="2787539"/>
                </a:lnTo>
                <a:lnTo>
                  <a:pt x="470857" y="2820021"/>
                </a:lnTo>
                <a:lnTo>
                  <a:pt x="502501" y="2851666"/>
                </a:lnTo>
                <a:lnTo>
                  <a:pt x="534984" y="2882454"/>
                </a:lnTo>
                <a:lnTo>
                  <a:pt x="568285" y="2912367"/>
                </a:lnTo>
                <a:lnTo>
                  <a:pt x="602388" y="2941387"/>
                </a:lnTo>
                <a:lnTo>
                  <a:pt x="637274" y="2969495"/>
                </a:lnTo>
                <a:lnTo>
                  <a:pt x="672923" y="2996672"/>
                </a:lnTo>
                <a:lnTo>
                  <a:pt x="709318" y="3022901"/>
                </a:lnTo>
                <a:lnTo>
                  <a:pt x="746440" y="3048163"/>
                </a:lnTo>
                <a:lnTo>
                  <a:pt x="784271" y="3072439"/>
                </a:lnTo>
                <a:lnTo>
                  <a:pt x="822792" y="3095711"/>
                </a:lnTo>
                <a:lnTo>
                  <a:pt x="861985" y="3117960"/>
                </a:lnTo>
                <a:lnTo>
                  <a:pt x="901831" y="3139169"/>
                </a:lnTo>
                <a:lnTo>
                  <a:pt x="942311" y="3159317"/>
                </a:lnTo>
                <a:lnTo>
                  <a:pt x="983408" y="3178388"/>
                </a:lnTo>
                <a:lnTo>
                  <a:pt x="1025103" y="3196362"/>
                </a:lnTo>
                <a:lnTo>
                  <a:pt x="1067377" y="3213221"/>
                </a:lnTo>
                <a:lnTo>
                  <a:pt x="1110213" y="3228947"/>
                </a:lnTo>
                <a:lnTo>
                  <a:pt x="1153590" y="3243520"/>
                </a:lnTo>
                <a:lnTo>
                  <a:pt x="1197492" y="3256924"/>
                </a:lnTo>
                <a:lnTo>
                  <a:pt x="1241899" y="3269138"/>
                </a:lnTo>
                <a:lnTo>
                  <a:pt x="1286793" y="3280145"/>
                </a:lnTo>
                <a:lnTo>
                  <a:pt x="1332155" y="3289927"/>
                </a:lnTo>
                <a:lnTo>
                  <a:pt x="1377968" y="3298464"/>
                </a:lnTo>
                <a:lnTo>
                  <a:pt x="1424212" y="3305738"/>
                </a:lnTo>
                <a:lnTo>
                  <a:pt x="1470869" y="3311731"/>
                </a:lnTo>
                <a:lnTo>
                  <a:pt x="1517922" y="3316425"/>
                </a:lnTo>
                <a:lnTo>
                  <a:pt x="1565350" y="3319800"/>
                </a:lnTo>
                <a:lnTo>
                  <a:pt x="1613136" y="3321839"/>
                </a:lnTo>
                <a:lnTo>
                  <a:pt x="1661261" y="3322523"/>
                </a:lnTo>
                <a:close/>
              </a:path>
            </a:pathLst>
          </a:custGeom>
          <a:ln w="15316">
            <a:solidFill>
              <a:srgbClr val="ED19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19848" y="219684"/>
            <a:ext cx="3005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" dirty="0"/>
              <a:t>– </a:t>
            </a:r>
            <a:r>
              <a:rPr dirty="0"/>
              <a:t>оригинальный</a:t>
            </a:r>
            <a:r>
              <a:rPr spc="-45" dirty="0"/>
              <a:t> </a:t>
            </a:r>
            <a:r>
              <a:rPr spc="-5" dirty="0"/>
              <a:t>флуконазол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9100" y="981473"/>
            <a:ext cx="3531870" cy="464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На</a:t>
            </a:r>
            <a:r>
              <a:rPr sz="285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ч</a:t>
            </a:r>
            <a:r>
              <a:rPr sz="2850" b="1" spc="-30" dirty="0">
                <a:solidFill>
                  <a:schemeClr val="bg1"/>
                </a:solidFill>
                <a:latin typeface="Arial"/>
                <a:cs typeface="Arial"/>
              </a:rPr>
              <a:t>т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о</a:t>
            </a:r>
            <a:r>
              <a:rPr sz="285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b="1" spc="55" dirty="0">
                <a:solidFill>
                  <a:schemeClr val="bg1"/>
                </a:solidFill>
                <a:latin typeface="Arial"/>
                <a:cs typeface="Arial"/>
              </a:rPr>
              <a:t>ж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а</a:t>
            </a:r>
            <a:r>
              <a:rPr sz="2850" b="1" spc="-25" dirty="0">
                <a:solidFill>
                  <a:schemeClr val="bg1"/>
                </a:solidFill>
                <a:latin typeface="Arial"/>
                <a:cs typeface="Arial"/>
              </a:rPr>
              <a:t>л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у</a:t>
            </a:r>
            <a:r>
              <a:rPr sz="2850" b="1" spc="-50" dirty="0">
                <a:solidFill>
                  <a:schemeClr val="bg1"/>
                </a:solidFill>
                <a:latin typeface="Arial"/>
                <a:cs typeface="Arial"/>
              </a:rPr>
              <a:t>ю</a:t>
            </a:r>
            <a:r>
              <a:rPr sz="2850" b="1" spc="-30" dirty="0">
                <a:solidFill>
                  <a:schemeClr val="bg1"/>
                </a:solidFill>
                <a:latin typeface="Arial"/>
                <a:cs typeface="Arial"/>
              </a:rPr>
              <a:t>т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ся?</a:t>
            </a:r>
            <a:r>
              <a:rPr sz="1275" b="1" baseline="104575" dirty="0">
                <a:solidFill>
                  <a:schemeClr val="bg1"/>
                </a:solidFill>
                <a:latin typeface="Arial"/>
                <a:cs typeface="Arial"/>
              </a:rPr>
              <a:t>1-3</a:t>
            </a:r>
            <a:endParaRPr sz="1275" baseline="104575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10347" y="4594745"/>
            <a:ext cx="976147" cy="976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29451" y="4934043"/>
            <a:ext cx="737939" cy="2975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0102" y="2226132"/>
            <a:ext cx="135001" cy="135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0102" y="2757970"/>
            <a:ext cx="135001" cy="1350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0102" y="3533647"/>
            <a:ext cx="135001" cy="1350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102" y="4065485"/>
            <a:ext cx="135001" cy="13500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102" y="4841176"/>
            <a:ext cx="135001" cy="1350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0102" y="5373014"/>
            <a:ext cx="135001" cy="135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01706" y="2145230"/>
            <a:ext cx="4813935" cy="341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25" dirty="0">
                <a:solidFill>
                  <a:srgbClr val="010202"/>
                </a:solidFill>
                <a:latin typeface="Arial"/>
                <a:cs typeface="Arial"/>
              </a:rPr>
              <a:t>Густые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творожистые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выделения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из</a:t>
            </a:r>
            <a:r>
              <a:rPr sz="1600" spc="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влагалища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Arial"/>
              <a:cs typeface="Arial"/>
            </a:endParaRPr>
          </a:p>
          <a:p>
            <a:pPr marL="12700" marR="722630">
              <a:lnSpc>
                <a:spcPct val="100000"/>
              </a:lnSpc>
            </a:pP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Зуд,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жжение,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боль, раздражение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в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области 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наружных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половых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органов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Болезненность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при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половых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 актах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Arial"/>
              <a:cs typeface="Arial"/>
            </a:endParaRPr>
          </a:p>
          <a:p>
            <a:pPr marL="12700" marR="1104900">
              <a:lnSpc>
                <a:spcPct val="100000"/>
              </a:lnSpc>
            </a:pP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Усиление </a:t>
            </a:r>
            <a:r>
              <a:rPr sz="1600" spc="-20" dirty="0">
                <a:solidFill>
                  <a:srgbClr val="010202"/>
                </a:solidFill>
                <a:latin typeface="Arial"/>
                <a:cs typeface="Arial"/>
              </a:rPr>
              <a:t>зуда 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во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время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сна или после 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водных</a:t>
            </a: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процедур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Дизурические </a:t>
            </a:r>
            <a:r>
              <a:rPr sz="1600" spc="-5" dirty="0">
                <a:solidFill>
                  <a:srgbClr val="010202"/>
                </a:solidFill>
                <a:latin typeface="Arial"/>
                <a:cs typeface="Arial"/>
              </a:rPr>
              <a:t>симптомы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10202"/>
                </a:solidFill>
                <a:latin typeface="Arial"/>
                <a:cs typeface="Arial"/>
              </a:rPr>
              <a:t>Гиперемия,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отек, </a:t>
            </a:r>
            <a:r>
              <a:rPr sz="1600" dirty="0">
                <a:solidFill>
                  <a:srgbClr val="010202"/>
                </a:solidFill>
                <a:latin typeface="Arial"/>
                <a:cs typeface="Arial"/>
              </a:rPr>
              <a:t>трещины, ссадины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во</a:t>
            </a:r>
            <a:r>
              <a:rPr sz="1600" spc="-5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010202"/>
                </a:solidFill>
                <a:latin typeface="Arial"/>
                <a:cs typeface="Arial"/>
              </a:rPr>
              <a:t>влагалище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168723" y="2327003"/>
            <a:ext cx="67602" cy="668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44500" y="6365647"/>
            <a:ext cx="5941695" cy="328936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5"/>
              </a:spcBef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Клинические рекомендации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по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диагностике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лечению заболеваний, сопровождающихся патологическими выделениями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из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половых путей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женщин; </a:t>
            </a:r>
            <a:r>
              <a:rPr sz="500" spc="-25" dirty="0">
                <a:solidFill>
                  <a:srgbClr val="010202"/>
                </a:solidFill>
                <a:latin typeface="Arial"/>
                <a:cs typeface="Arial"/>
              </a:rPr>
              <a:t>РОАГ,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Москва, 2019.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2. С.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60–62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2.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Урогенитальный 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кандидоз.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Клинические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рекомендации.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Москва,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2016.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–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22</a:t>
            </a:r>
            <a:r>
              <a:rPr sz="500" spc="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с.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3.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Гинекология: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национальное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руководство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/</a:t>
            </a:r>
            <a:r>
              <a:rPr sz="500" spc="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Под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ред.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В.И.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Кулакова,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Г.М.Савельевой,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И.</a:t>
            </a:r>
            <a:r>
              <a:rPr sz="500" spc="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Б.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Манухина.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М.: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ГЭОТАР-Медиа,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2009.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–</a:t>
            </a:r>
            <a:r>
              <a:rPr sz="500" spc="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1088</a:t>
            </a:r>
            <a:r>
              <a:rPr sz="5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с</a:t>
            </a:r>
            <a:endParaRPr lang="ru-RU" sz="500" spc="-5" dirty="0">
              <a:solidFill>
                <a:srgbClr val="010202"/>
              </a:solidFill>
              <a:latin typeface="Arial"/>
              <a:cs typeface="Arial"/>
            </a:endParaRPr>
          </a:p>
          <a:p>
            <a:pPr marL="12700" marR="5080">
              <a:spcBef>
                <a:spcPts val="45"/>
              </a:spcBef>
            </a:pPr>
            <a:r>
              <a:rPr lang="ru-RU" sz="600" dirty="0">
                <a:solidFill>
                  <a:srgbClr val="010202"/>
                </a:solidFill>
                <a:latin typeface="Arial"/>
                <a:cs typeface="Arial"/>
              </a:rPr>
              <a:t>*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Лицо изображённое на </a:t>
            </a:r>
            <a:r>
              <a:rPr lang="ru-RU" sz="600" spc="-10" dirty="0">
                <a:solidFill>
                  <a:srgbClr val="010202"/>
                </a:solidFill>
                <a:latin typeface="Arial"/>
                <a:cs typeface="Arial"/>
              </a:rPr>
              <a:t>материале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не </a:t>
            </a:r>
            <a:r>
              <a:rPr lang="ru-RU" sz="600" spc="-10" dirty="0">
                <a:solidFill>
                  <a:srgbClr val="010202"/>
                </a:solidFill>
                <a:latin typeface="Arial"/>
                <a:cs typeface="Arial"/>
              </a:rPr>
              <a:t>является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реальным врачом, фармацевтом,</a:t>
            </a:r>
            <a:r>
              <a:rPr lang="ru-RU" sz="600" spc="1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lang="ru-RU" sz="600" spc="-5" dirty="0">
                <a:solidFill>
                  <a:srgbClr val="010202"/>
                </a:solidFill>
                <a:latin typeface="Arial"/>
                <a:cs typeface="Arial"/>
              </a:rPr>
              <a:t>пациентом»</a:t>
            </a:r>
            <a:endParaRPr lang="ru-RU" sz="6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45"/>
              </a:spcBef>
            </a:pPr>
            <a:endParaRPr sz="5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98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7000">
        <p:fade/>
      </p:transition>
    </mc:Choice>
    <mc:Fallback xmlns="">
      <p:transition spd="med" advTm="3700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  <p14:stopEvt time="37308" objId="19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46230" y="2050406"/>
            <a:ext cx="3322523" cy="3322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46228" y="2049929"/>
            <a:ext cx="3322954" cy="3322954"/>
          </a:xfrm>
          <a:custGeom>
            <a:avLst/>
            <a:gdLst/>
            <a:ahLst/>
            <a:cxnLst/>
            <a:rect l="l" t="t" r="r" b="b"/>
            <a:pathLst>
              <a:path w="3322954" h="3322954">
                <a:moveTo>
                  <a:pt x="1661261" y="3322523"/>
                </a:moveTo>
                <a:lnTo>
                  <a:pt x="1709386" y="3321839"/>
                </a:lnTo>
                <a:lnTo>
                  <a:pt x="1757172" y="3319800"/>
                </a:lnTo>
                <a:lnTo>
                  <a:pt x="1804601" y="3316425"/>
                </a:lnTo>
                <a:lnTo>
                  <a:pt x="1851653" y="3311731"/>
                </a:lnTo>
                <a:lnTo>
                  <a:pt x="1898310" y="3305738"/>
                </a:lnTo>
                <a:lnTo>
                  <a:pt x="1944554" y="3298464"/>
                </a:lnTo>
                <a:lnTo>
                  <a:pt x="1990367" y="3289927"/>
                </a:lnTo>
                <a:lnTo>
                  <a:pt x="2035730" y="3280145"/>
                </a:lnTo>
                <a:lnTo>
                  <a:pt x="2080624" y="3269138"/>
                </a:lnTo>
                <a:lnTo>
                  <a:pt x="2125031" y="3256924"/>
                </a:lnTo>
                <a:lnTo>
                  <a:pt x="2168932" y="3243520"/>
                </a:lnTo>
                <a:lnTo>
                  <a:pt x="2212310" y="3228947"/>
                </a:lnTo>
                <a:lnTo>
                  <a:pt x="2255145" y="3213221"/>
                </a:lnTo>
                <a:lnTo>
                  <a:pt x="2297419" y="3196362"/>
                </a:lnTo>
                <a:lnTo>
                  <a:pt x="2339114" y="3178388"/>
                </a:lnTo>
                <a:lnTo>
                  <a:pt x="2380211" y="3159317"/>
                </a:lnTo>
                <a:lnTo>
                  <a:pt x="2420692" y="3139169"/>
                </a:lnTo>
                <a:lnTo>
                  <a:pt x="2460537" y="3117960"/>
                </a:lnTo>
                <a:lnTo>
                  <a:pt x="2499730" y="3095711"/>
                </a:lnTo>
                <a:lnTo>
                  <a:pt x="2538251" y="3072439"/>
                </a:lnTo>
                <a:lnTo>
                  <a:pt x="2576082" y="3048163"/>
                </a:lnTo>
                <a:lnTo>
                  <a:pt x="2613204" y="3022901"/>
                </a:lnTo>
                <a:lnTo>
                  <a:pt x="2649599" y="2996672"/>
                </a:lnTo>
                <a:lnTo>
                  <a:pt x="2685249" y="2969495"/>
                </a:lnTo>
                <a:lnTo>
                  <a:pt x="2720134" y="2941387"/>
                </a:lnTo>
                <a:lnTo>
                  <a:pt x="2754237" y="2912367"/>
                </a:lnTo>
                <a:lnTo>
                  <a:pt x="2787539" y="2882454"/>
                </a:lnTo>
                <a:lnTo>
                  <a:pt x="2820021" y="2851666"/>
                </a:lnTo>
                <a:lnTo>
                  <a:pt x="2851666" y="2820021"/>
                </a:lnTo>
                <a:lnTo>
                  <a:pt x="2882454" y="2787539"/>
                </a:lnTo>
                <a:lnTo>
                  <a:pt x="2912367" y="2754237"/>
                </a:lnTo>
                <a:lnTo>
                  <a:pt x="2941387" y="2720134"/>
                </a:lnTo>
                <a:lnTo>
                  <a:pt x="2969495" y="2685249"/>
                </a:lnTo>
                <a:lnTo>
                  <a:pt x="2996672" y="2649599"/>
                </a:lnTo>
                <a:lnTo>
                  <a:pt x="3022901" y="2613204"/>
                </a:lnTo>
                <a:lnTo>
                  <a:pt x="3048163" y="2576082"/>
                </a:lnTo>
                <a:lnTo>
                  <a:pt x="3072439" y="2538251"/>
                </a:lnTo>
                <a:lnTo>
                  <a:pt x="3095711" y="2499730"/>
                </a:lnTo>
                <a:lnTo>
                  <a:pt x="3117960" y="2460537"/>
                </a:lnTo>
                <a:lnTo>
                  <a:pt x="3139169" y="2420692"/>
                </a:lnTo>
                <a:lnTo>
                  <a:pt x="3159317" y="2380211"/>
                </a:lnTo>
                <a:lnTo>
                  <a:pt x="3178388" y="2339114"/>
                </a:lnTo>
                <a:lnTo>
                  <a:pt x="3196362" y="2297419"/>
                </a:lnTo>
                <a:lnTo>
                  <a:pt x="3213221" y="2255145"/>
                </a:lnTo>
                <a:lnTo>
                  <a:pt x="3228947" y="2212310"/>
                </a:lnTo>
                <a:lnTo>
                  <a:pt x="3243520" y="2168932"/>
                </a:lnTo>
                <a:lnTo>
                  <a:pt x="3256924" y="2125031"/>
                </a:lnTo>
                <a:lnTo>
                  <a:pt x="3269138" y="2080624"/>
                </a:lnTo>
                <a:lnTo>
                  <a:pt x="3280145" y="2035730"/>
                </a:lnTo>
                <a:lnTo>
                  <a:pt x="3289927" y="1990367"/>
                </a:lnTo>
                <a:lnTo>
                  <a:pt x="3298464" y="1944554"/>
                </a:lnTo>
                <a:lnTo>
                  <a:pt x="3305738" y="1898310"/>
                </a:lnTo>
                <a:lnTo>
                  <a:pt x="3311731" y="1851653"/>
                </a:lnTo>
                <a:lnTo>
                  <a:pt x="3316425" y="1804601"/>
                </a:lnTo>
                <a:lnTo>
                  <a:pt x="3319800" y="1757172"/>
                </a:lnTo>
                <a:lnTo>
                  <a:pt x="3321839" y="1709386"/>
                </a:lnTo>
                <a:lnTo>
                  <a:pt x="3322523" y="1661261"/>
                </a:lnTo>
                <a:lnTo>
                  <a:pt x="3321839" y="1613136"/>
                </a:lnTo>
                <a:lnTo>
                  <a:pt x="3319800" y="1565350"/>
                </a:lnTo>
                <a:lnTo>
                  <a:pt x="3316425" y="1517922"/>
                </a:lnTo>
                <a:lnTo>
                  <a:pt x="3311731" y="1470869"/>
                </a:lnTo>
                <a:lnTo>
                  <a:pt x="3305738" y="1424212"/>
                </a:lnTo>
                <a:lnTo>
                  <a:pt x="3298464" y="1377968"/>
                </a:lnTo>
                <a:lnTo>
                  <a:pt x="3289927" y="1332155"/>
                </a:lnTo>
                <a:lnTo>
                  <a:pt x="3280145" y="1286793"/>
                </a:lnTo>
                <a:lnTo>
                  <a:pt x="3269138" y="1241899"/>
                </a:lnTo>
                <a:lnTo>
                  <a:pt x="3256924" y="1197492"/>
                </a:lnTo>
                <a:lnTo>
                  <a:pt x="3243520" y="1153590"/>
                </a:lnTo>
                <a:lnTo>
                  <a:pt x="3228947" y="1110213"/>
                </a:lnTo>
                <a:lnTo>
                  <a:pt x="3213221" y="1067377"/>
                </a:lnTo>
                <a:lnTo>
                  <a:pt x="3196362" y="1025103"/>
                </a:lnTo>
                <a:lnTo>
                  <a:pt x="3178388" y="983408"/>
                </a:lnTo>
                <a:lnTo>
                  <a:pt x="3159317" y="942311"/>
                </a:lnTo>
                <a:lnTo>
                  <a:pt x="3139169" y="901831"/>
                </a:lnTo>
                <a:lnTo>
                  <a:pt x="3117960" y="861985"/>
                </a:lnTo>
                <a:lnTo>
                  <a:pt x="3095711" y="822792"/>
                </a:lnTo>
                <a:lnTo>
                  <a:pt x="3072439" y="784271"/>
                </a:lnTo>
                <a:lnTo>
                  <a:pt x="3048163" y="746440"/>
                </a:lnTo>
                <a:lnTo>
                  <a:pt x="3022901" y="709318"/>
                </a:lnTo>
                <a:lnTo>
                  <a:pt x="2996672" y="672923"/>
                </a:lnTo>
                <a:lnTo>
                  <a:pt x="2969495" y="637274"/>
                </a:lnTo>
                <a:lnTo>
                  <a:pt x="2941387" y="602388"/>
                </a:lnTo>
                <a:lnTo>
                  <a:pt x="2912367" y="568285"/>
                </a:lnTo>
                <a:lnTo>
                  <a:pt x="2882454" y="534984"/>
                </a:lnTo>
                <a:lnTo>
                  <a:pt x="2851666" y="502501"/>
                </a:lnTo>
                <a:lnTo>
                  <a:pt x="2820021" y="470857"/>
                </a:lnTo>
                <a:lnTo>
                  <a:pt x="2787539" y="440069"/>
                </a:lnTo>
                <a:lnTo>
                  <a:pt x="2754237" y="410155"/>
                </a:lnTo>
                <a:lnTo>
                  <a:pt x="2720134" y="381136"/>
                </a:lnTo>
                <a:lnTo>
                  <a:pt x="2685249" y="353028"/>
                </a:lnTo>
                <a:lnTo>
                  <a:pt x="2649599" y="325850"/>
                </a:lnTo>
                <a:lnTo>
                  <a:pt x="2613204" y="299621"/>
                </a:lnTo>
                <a:lnTo>
                  <a:pt x="2576082" y="274359"/>
                </a:lnTo>
                <a:lnTo>
                  <a:pt x="2538251" y="250083"/>
                </a:lnTo>
                <a:lnTo>
                  <a:pt x="2499730" y="226811"/>
                </a:lnTo>
                <a:lnTo>
                  <a:pt x="2460537" y="204562"/>
                </a:lnTo>
                <a:lnTo>
                  <a:pt x="2420692" y="183354"/>
                </a:lnTo>
                <a:lnTo>
                  <a:pt x="2380211" y="163205"/>
                </a:lnTo>
                <a:lnTo>
                  <a:pt x="2339114" y="144135"/>
                </a:lnTo>
                <a:lnTo>
                  <a:pt x="2297419" y="126160"/>
                </a:lnTo>
                <a:lnTo>
                  <a:pt x="2255145" y="109301"/>
                </a:lnTo>
                <a:lnTo>
                  <a:pt x="2212310" y="93576"/>
                </a:lnTo>
                <a:lnTo>
                  <a:pt x="2168932" y="79002"/>
                </a:lnTo>
                <a:lnTo>
                  <a:pt x="2125031" y="65599"/>
                </a:lnTo>
                <a:lnTo>
                  <a:pt x="2080624" y="53384"/>
                </a:lnTo>
                <a:lnTo>
                  <a:pt x="2035730" y="42377"/>
                </a:lnTo>
                <a:lnTo>
                  <a:pt x="1990367" y="32596"/>
                </a:lnTo>
                <a:lnTo>
                  <a:pt x="1944554" y="24058"/>
                </a:lnTo>
                <a:lnTo>
                  <a:pt x="1898310" y="16784"/>
                </a:lnTo>
                <a:lnTo>
                  <a:pt x="1851653" y="10791"/>
                </a:lnTo>
                <a:lnTo>
                  <a:pt x="1804601" y="6097"/>
                </a:lnTo>
                <a:lnTo>
                  <a:pt x="1757172" y="2722"/>
                </a:lnTo>
                <a:lnTo>
                  <a:pt x="1709386" y="683"/>
                </a:lnTo>
                <a:lnTo>
                  <a:pt x="1661261" y="0"/>
                </a:lnTo>
                <a:lnTo>
                  <a:pt x="1613136" y="683"/>
                </a:lnTo>
                <a:lnTo>
                  <a:pt x="1565350" y="2722"/>
                </a:lnTo>
                <a:lnTo>
                  <a:pt x="1517922" y="6097"/>
                </a:lnTo>
                <a:lnTo>
                  <a:pt x="1470869" y="10791"/>
                </a:lnTo>
                <a:lnTo>
                  <a:pt x="1424212" y="16784"/>
                </a:lnTo>
                <a:lnTo>
                  <a:pt x="1377968" y="24058"/>
                </a:lnTo>
                <a:lnTo>
                  <a:pt x="1332155" y="32596"/>
                </a:lnTo>
                <a:lnTo>
                  <a:pt x="1286793" y="42377"/>
                </a:lnTo>
                <a:lnTo>
                  <a:pt x="1241899" y="53384"/>
                </a:lnTo>
                <a:lnTo>
                  <a:pt x="1197492" y="65599"/>
                </a:lnTo>
                <a:lnTo>
                  <a:pt x="1153590" y="79002"/>
                </a:lnTo>
                <a:lnTo>
                  <a:pt x="1110213" y="93576"/>
                </a:lnTo>
                <a:lnTo>
                  <a:pt x="1067377" y="109301"/>
                </a:lnTo>
                <a:lnTo>
                  <a:pt x="1025103" y="126160"/>
                </a:lnTo>
                <a:lnTo>
                  <a:pt x="983408" y="144135"/>
                </a:lnTo>
                <a:lnTo>
                  <a:pt x="942311" y="163205"/>
                </a:lnTo>
                <a:lnTo>
                  <a:pt x="901831" y="183354"/>
                </a:lnTo>
                <a:lnTo>
                  <a:pt x="861985" y="204562"/>
                </a:lnTo>
                <a:lnTo>
                  <a:pt x="822792" y="226811"/>
                </a:lnTo>
                <a:lnTo>
                  <a:pt x="784271" y="250083"/>
                </a:lnTo>
                <a:lnTo>
                  <a:pt x="746440" y="274359"/>
                </a:lnTo>
                <a:lnTo>
                  <a:pt x="709318" y="299621"/>
                </a:lnTo>
                <a:lnTo>
                  <a:pt x="672923" y="325850"/>
                </a:lnTo>
                <a:lnTo>
                  <a:pt x="637274" y="353028"/>
                </a:lnTo>
                <a:lnTo>
                  <a:pt x="602388" y="381136"/>
                </a:lnTo>
                <a:lnTo>
                  <a:pt x="568285" y="410155"/>
                </a:lnTo>
                <a:lnTo>
                  <a:pt x="534984" y="440069"/>
                </a:lnTo>
                <a:lnTo>
                  <a:pt x="502501" y="470857"/>
                </a:lnTo>
                <a:lnTo>
                  <a:pt x="470857" y="502501"/>
                </a:lnTo>
                <a:lnTo>
                  <a:pt x="440069" y="534984"/>
                </a:lnTo>
                <a:lnTo>
                  <a:pt x="410155" y="568285"/>
                </a:lnTo>
                <a:lnTo>
                  <a:pt x="381136" y="602388"/>
                </a:lnTo>
                <a:lnTo>
                  <a:pt x="353028" y="637274"/>
                </a:lnTo>
                <a:lnTo>
                  <a:pt x="325850" y="672923"/>
                </a:lnTo>
                <a:lnTo>
                  <a:pt x="299621" y="709318"/>
                </a:lnTo>
                <a:lnTo>
                  <a:pt x="274359" y="746440"/>
                </a:lnTo>
                <a:lnTo>
                  <a:pt x="250083" y="784271"/>
                </a:lnTo>
                <a:lnTo>
                  <a:pt x="226811" y="822792"/>
                </a:lnTo>
                <a:lnTo>
                  <a:pt x="204562" y="861985"/>
                </a:lnTo>
                <a:lnTo>
                  <a:pt x="183354" y="901831"/>
                </a:lnTo>
                <a:lnTo>
                  <a:pt x="163205" y="942311"/>
                </a:lnTo>
                <a:lnTo>
                  <a:pt x="144135" y="983408"/>
                </a:lnTo>
                <a:lnTo>
                  <a:pt x="126160" y="1025103"/>
                </a:lnTo>
                <a:lnTo>
                  <a:pt x="109301" y="1067377"/>
                </a:lnTo>
                <a:lnTo>
                  <a:pt x="93576" y="1110213"/>
                </a:lnTo>
                <a:lnTo>
                  <a:pt x="79002" y="1153590"/>
                </a:lnTo>
                <a:lnTo>
                  <a:pt x="65599" y="1197492"/>
                </a:lnTo>
                <a:lnTo>
                  <a:pt x="53384" y="1241899"/>
                </a:lnTo>
                <a:lnTo>
                  <a:pt x="42377" y="1286793"/>
                </a:lnTo>
                <a:lnTo>
                  <a:pt x="32596" y="1332155"/>
                </a:lnTo>
                <a:lnTo>
                  <a:pt x="24058" y="1377968"/>
                </a:lnTo>
                <a:lnTo>
                  <a:pt x="16784" y="1424212"/>
                </a:lnTo>
                <a:lnTo>
                  <a:pt x="10791" y="1470869"/>
                </a:lnTo>
                <a:lnTo>
                  <a:pt x="6097" y="1517922"/>
                </a:lnTo>
                <a:lnTo>
                  <a:pt x="2722" y="1565350"/>
                </a:lnTo>
                <a:lnTo>
                  <a:pt x="683" y="1613136"/>
                </a:lnTo>
                <a:lnTo>
                  <a:pt x="0" y="1661261"/>
                </a:lnTo>
                <a:lnTo>
                  <a:pt x="683" y="1709386"/>
                </a:lnTo>
                <a:lnTo>
                  <a:pt x="2722" y="1757172"/>
                </a:lnTo>
                <a:lnTo>
                  <a:pt x="6097" y="1804601"/>
                </a:lnTo>
                <a:lnTo>
                  <a:pt x="10791" y="1851653"/>
                </a:lnTo>
                <a:lnTo>
                  <a:pt x="16784" y="1898310"/>
                </a:lnTo>
                <a:lnTo>
                  <a:pt x="24058" y="1944554"/>
                </a:lnTo>
                <a:lnTo>
                  <a:pt x="32596" y="1990367"/>
                </a:lnTo>
                <a:lnTo>
                  <a:pt x="42377" y="2035730"/>
                </a:lnTo>
                <a:lnTo>
                  <a:pt x="53384" y="2080624"/>
                </a:lnTo>
                <a:lnTo>
                  <a:pt x="65599" y="2125031"/>
                </a:lnTo>
                <a:lnTo>
                  <a:pt x="79002" y="2168932"/>
                </a:lnTo>
                <a:lnTo>
                  <a:pt x="93576" y="2212310"/>
                </a:lnTo>
                <a:lnTo>
                  <a:pt x="109301" y="2255145"/>
                </a:lnTo>
                <a:lnTo>
                  <a:pt x="126160" y="2297419"/>
                </a:lnTo>
                <a:lnTo>
                  <a:pt x="144135" y="2339114"/>
                </a:lnTo>
                <a:lnTo>
                  <a:pt x="163205" y="2380211"/>
                </a:lnTo>
                <a:lnTo>
                  <a:pt x="183354" y="2420692"/>
                </a:lnTo>
                <a:lnTo>
                  <a:pt x="204562" y="2460537"/>
                </a:lnTo>
                <a:lnTo>
                  <a:pt x="226811" y="2499730"/>
                </a:lnTo>
                <a:lnTo>
                  <a:pt x="250083" y="2538251"/>
                </a:lnTo>
                <a:lnTo>
                  <a:pt x="274359" y="2576082"/>
                </a:lnTo>
                <a:lnTo>
                  <a:pt x="299621" y="2613204"/>
                </a:lnTo>
                <a:lnTo>
                  <a:pt x="325850" y="2649599"/>
                </a:lnTo>
                <a:lnTo>
                  <a:pt x="353028" y="2685249"/>
                </a:lnTo>
                <a:lnTo>
                  <a:pt x="381136" y="2720134"/>
                </a:lnTo>
                <a:lnTo>
                  <a:pt x="410155" y="2754237"/>
                </a:lnTo>
                <a:lnTo>
                  <a:pt x="440069" y="2787539"/>
                </a:lnTo>
                <a:lnTo>
                  <a:pt x="470857" y="2820021"/>
                </a:lnTo>
                <a:lnTo>
                  <a:pt x="502501" y="2851666"/>
                </a:lnTo>
                <a:lnTo>
                  <a:pt x="534984" y="2882454"/>
                </a:lnTo>
                <a:lnTo>
                  <a:pt x="568285" y="2912367"/>
                </a:lnTo>
                <a:lnTo>
                  <a:pt x="602388" y="2941387"/>
                </a:lnTo>
                <a:lnTo>
                  <a:pt x="637274" y="2969495"/>
                </a:lnTo>
                <a:lnTo>
                  <a:pt x="672923" y="2996672"/>
                </a:lnTo>
                <a:lnTo>
                  <a:pt x="709318" y="3022901"/>
                </a:lnTo>
                <a:lnTo>
                  <a:pt x="746440" y="3048163"/>
                </a:lnTo>
                <a:lnTo>
                  <a:pt x="784271" y="3072439"/>
                </a:lnTo>
                <a:lnTo>
                  <a:pt x="822792" y="3095711"/>
                </a:lnTo>
                <a:lnTo>
                  <a:pt x="861985" y="3117960"/>
                </a:lnTo>
                <a:lnTo>
                  <a:pt x="901831" y="3139169"/>
                </a:lnTo>
                <a:lnTo>
                  <a:pt x="942311" y="3159317"/>
                </a:lnTo>
                <a:lnTo>
                  <a:pt x="983408" y="3178388"/>
                </a:lnTo>
                <a:lnTo>
                  <a:pt x="1025103" y="3196362"/>
                </a:lnTo>
                <a:lnTo>
                  <a:pt x="1067377" y="3213221"/>
                </a:lnTo>
                <a:lnTo>
                  <a:pt x="1110213" y="3228947"/>
                </a:lnTo>
                <a:lnTo>
                  <a:pt x="1153590" y="3243520"/>
                </a:lnTo>
                <a:lnTo>
                  <a:pt x="1197492" y="3256924"/>
                </a:lnTo>
                <a:lnTo>
                  <a:pt x="1241899" y="3269138"/>
                </a:lnTo>
                <a:lnTo>
                  <a:pt x="1286793" y="3280145"/>
                </a:lnTo>
                <a:lnTo>
                  <a:pt x="1332155" y="3289927"/>
                </a:lnTo>
                <a:lnTo>
                  <a:pt x="1377968" y="3298464"/>
                </a:lnTo>
                <a:lnTo>
                  <a:pt x="1424212" y="3305738"/>
                </a:lnTo>
                <a:lnTo>
                  <a:pt x="1470869" y="3311731"/>
                </a:lnTo>
                <a:lnTo>
                  <a:pt x="1517922" y="3316425"/>
                </a:lnTo>
                <a:lnTo>
                  <a:pt x="1565350" y="3319800"/>
                </a:lnTo>
                <a:lnTo>
                  <a:pt x="1613136" y="3321839"/>
                </a:lnTo>
                <a:lnTo>
                  <a:pt x="1661261" y="3322523"/>
                </a:lnTo>
                <a:close/>
              </a:path>
            </a:pathLst>
          </a:custGeom>
          <a:ln w="15316">
            <a:solidFill>
              <a:srgbClr val="ED19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19848" y="219684"/>
            <a:ext cx="3005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" dirty="0"/>
              <a:t>– </a:t>
            </a:r>
            <a:r>
              <a:rPr dirty="0"/>
              <a:t>оригинальный</a:t>
            </a:r>
            <a:r>
              <a:rPr spc="-45" dirty="0"/>
              <a:t> </a:t>
            </a:r>
            <a:r>
              <a:rPr spc="-5" dirty="0"/>
              <a:t>флуконазол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9100" y="981473"/>
            <a:ext cx="4878705" cy="464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Ориг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и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нал</a:t>
            </a:r>
            <a:r>
              <a:rPr sz="285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или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Д</a:t>
            </a:r>
            <a:r>
              <a:rPr sz="2850" b="1" spc="-20" dirty="0">
                <a:solidFill>
                  <a:schemeClr val="bg1"/>
                </a:solidFill>
                <a:latin typeface="Arial"/>
                <a:cs typeface="Arial"/>
              </a:rPr>
              <a:t>ж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енерик?</a:t>
            </a:r>
            <a:r>
              <a:rPr sz="1275" b="1" baseline="104575" dirty="0">
                <a:solidFill>
                  <a:schemeClr val="bg1"/>
                </a:solidFill>
                <a:latin typeface="Arial"/>
                <a:cs typeface="Arial"/>
              </a:rPr>
              <a:t>1,2</a:t>
            </a:r>
            <a:endParaRPr sz="1275" baseline="104575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7855" y="2298610"/>
            <a:ext cx="71551" cy="71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7855" y="4093565"/>
            <a:ext cx="71551" cy="71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7855" y="4569383"/>
            <a:ext cx="71551" cy="71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7855" y="5045202"/>
            <a:ext cx="71551" cy="71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7855" y="5709462"/>
            <a:ext cx="71551" cy="71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55300" y="1836381"/>
            <a:ext cx="2011680" cy="419989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200" b="1" spc="20" dirty="0">
                <a:solidFill>
                  <a:srgbClr val="EC0A7D"/>
                </a:solidFill>
                <a:latin typeface="Arial"/>
                <a:cs typeface="Arial"/>
              </a:rPr>
              <a:t>Оригинальный</a:t>
            </a:r>
            <a:r>
              <a:rPr sz="1200" b="1" spc="-20" dirty="0">
                <a:solidFill>
                  <a:srgbClr val="EC0A7D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EC0A7D"/>
                </a:solidFill>
                <a:latin typeface="Arial"/>
                <a:cs typeface="Arial"/>
              </a:rPr>
              <a:t>препарат</a:t>
            </a:r>
            <a:endParaRPr sz="1200">
              <a:latin typeface="Arial"/>
              <a:cs typeface="Arial"/>
            </a:endParaRPr>
          </a:p>
          <a:p>
            <a:pPr marL="233679" marR="317500">
              <a:lnSpc>
                <a:spcPct val="103000"/>
              </a:lnSpc>
              <a:spcBef>
                <a:spcPts val="780"/>
              </a:spcBef>
            </a:pP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Впервые 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синтезированное  средство, 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прошедшее</a:t>
            </a:r>
            <a:r>
              <a:rPr sz="1200" spc="-6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полный  </a:t>
            </a:r>
            <a:r>
              <a:rPr sz="1200" spc="20" dirty="0">
                <a:solidFill>
                  <a:srgbClr val="010202"/>
                </a:solidFill>
                <a:latin typeface="Arial"/>
                <a:cs typeface="Arial"/>
              </a:rPr>
              <a:t>цикл</a:t>
            </a:r>
            <a:r>
              <a:rPr sz="1200" spc="-1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клинических</a:t>
            </a:r>
            <a:endParaRPr sz="1200">
              <a:latin typeface="Arial"/>
              <a:cs typeface="Arial"/>
            </a:endParaRPr>
          </a:p>
          <a:p>
            <a:pPr marL="233679" marR="5080">
              <a:lnSpc>
                <a:spcPct val="103000"/>
              </a:lnSpc>
            </a:pP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исследований 12-15 </a:t>
            </a:r>
            <a:r>
              <a:rPr sz="1200" dirty="0">
                <a:solidFill>
                  <a:srgbClr val="010202"/>
                </a:solidFill>
                <a:latin typeface="Arial"/>
                <a:cs typeface="Arial"/>
              </a:rPr>
              <a:t>лет 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тратится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на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создание  лекарственного  средства</a:t>
            </a:r>
            <a:endParaRPr sz="1200">
              <a:latin typeface="Arial"/>
              <a:cs typeface="Arial"/>
            </a:endParaRPr>
          </a:p>
          <a:p>
            <a:pPr marL="233679" marR="440055">
              <a:lnSpc>
                <a:spcPct val="103000"/>
              </a:lnSpc>
              <a:spcBef>
                <a:spcPts val="780"/>
              </a:spcBef>
            </a:pP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Жесткий</a:t>
            </a:r>
            <a:r>
              <a:rPr sz="1200" spc="-5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контроль 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качества</a:t>
            </a:r>
            <a:endParaRPr sz="1200">
              <a:latin typeface="Arial"/>
              <a:cs typeface="Arial"/>
            </a:endParaRPr>
          </a:p>
          <a:p>
            <a:pPr marL="233679" marR="782955">
              <a:lnSpc>
                <a:spcPct val="103000"/>
              </a:lnSpc>
              <a:spcBef>
                <a:spcPts val="780"/>
              </a:spcBef>
            </a:pP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Доказанная  </a:t>
            </a:r>
            <a:r>
              <a:rPr sz="1200" spc="5" dirty="0">
                <a:solidFill>
                  <a:srgbClr val="010202"/>
                </a:solidFill>
                <a:latin typeface="Arial"/>
                <a:cs typeface="Arial"/>
              </a:rPr>
              <a:t>б</a:t>
            </a:r>
            <a:r>
              <a:rPr sz="1200" spc="-10" dirty="0">
                <a:solidFill>
                  <a:srgbClr val="010202"/>
                </a:solidFill>
                <a:latin typeface="Arial"/>
                <a:cs typeface="Arial"/>
              </a:rPr>
              <a:t>е</a:t>
            </a:r>
            <a:r>
              <a:rPr sz="1200" dirty="0">
                <a:solidFill>
                  <a:srgbClr val="010202"/>
                </a:solidFill>
                <a:latin typeface="Arial"/>
                <a:cs typeface="Arial"/>
              </a:rPr>
              <a:t>з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опасность</a:t>
            </a:r>
            <a:endParaRPr sz="1200">
              <a:latin typeface="Arial"/>
              <a:cs typeface="Arial"/>
            </a:endParaRPr>
          </a:p>
          <a:p>
            <a:pPr marL="233679" marR="536575">
              <a:lnSpc>
                <a:spcPct val="103000"/>
              </a:lnSpc>
              <a:spcBef>
                <a:spcPts val="780"/>
              </a:spcBef>
            </a:pPr>
            <a:r>
              <a:rPr sz="1200" spc="20" dirty="0">
                <a:solidFill>
                  <a:srgbClr val="010202"/>
                </a:solidFill>
                <a:latin typeface="Arial"/>
                <a:cs typeface="Arial"/>
              </a:rPr>
              <a:t>Высокая</a:t>
            </a:r>
            <a:r>
              <a:rPr sz="1200" spc="-6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чистота  используемых 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субстанций</a:t>
            </a:r>
            <a:endParaRPr sz="1200">
              <a:latin typeface="Arial"/>
              <a:cs typeface="Arial"/>
            </a:endParaRPr>
          </a:p>
          <a:p>
            <a:pPr marL="233679" marR="624205">
              <a:lnSpc>
                <a:spcPct val="103000"/>
              </a:lnSpc>
              <a:spcBef>
                <a:spcPts val="775"/>
              </a:spcBef>
            </a:pP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Доказанная  эффе</a:t>
            </a:r>
            <a:r>
              <a:rPr sz="1200" spc="25" dirty="0">
                <a:solidFill>
                  <a:srgbClr val="010202"/>
                </a:solidFill>
                <a:latin typeface="Arial"/>
                <a:cs typeface="Arial"/>
              </a:rPr>
              <a:t>к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т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ивность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721483" y="2298610"/>
            <a:ext cx="71539" cy="715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21483" y="3528224"/>
            <a:ext cx="71539" cy="715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21483" y="4192485"/>
            <a:ext cx="71539" cy="715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21483" y="4856759"/>
            <a:ext cx="71539" cy="715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721483" y="5521019"/>
            <a:ext cx="71539" cy="715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658912" y="1836222"/>
            <a:ext cx="2042795" cy="401129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200" b="1" spc="15" dirty="0">
                <a:solidFill>
                  <a:srgbClr val="EC0A7D"/>
                </a:solidFill>
                <a:latin typeface="Arial"/>
                <a:cs typeface="Arial"/>
              </a:rPr>
              <a:t>Дженерик</a:t>
            </a:r>
            <a:endParaRPr sz="1200">
              <a:latin typeface="Arial"/>
              <a:cs typeface="Arial"/>
            </a:endParaRPr>
          </a:p>
          <a:p>
            <a:pPr marL="233679" marR="295910">
              <a:lnSpc>
                <a:spcPct val="103000"/>
              </a:lnSpc>
              <a:spcBef>
                <a:spcPts val="780"/>
              </a:spcBef>
            </a:pP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Отсутствие 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сравнительных 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рандомизиро</a:t>
            </a:r>
            <a:r>
              <a:rPr sz="1200" dirty="0">
                <a:solidFill>
                  <a:srgbClr val="010202"/>
                </a:solidFill>
                <a:latin typeface="Arial"/>
                <a:cs typeface="Arial"/>
              </a:rPr>
              <a:t>в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анных 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клинических 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исследований</a:t>
            </a:r>
            <a:endParaRPr sz="1200">
              <a:latin typeface="Arial"/>
              <a:cs typeface="Arial"/>
            </a:endParaRPr>
          </a:p>
          <a:p>
            <a:pPr marL="233679">
              <a:lnSpc>
                <a:spcPct val="100000"/>
              </a:lnSpc>
              <a:spcBef>
                <a:spcPts val="45"/>
              </a:spcBef>
            </a:pP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с</a:t>
            </a:r>
            <a:r>
              <a:rPr sz="1200" spc="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оригиналом</a:t>
            </a:r>
            <a:endParaRPr sz="1200">
              <a:latin typeface="Arial"/>
              <a:cs typeface="Arial"/>
            </a:endParaRPr>
          </a:p>
          <a:p>
            <a:pPr marL="233679" marR="5080">
              <a:lnSpc>
                <a:spcPct val="103000"/>
              </a:lnSpc>
              <a:spcBef>
                <a:spcPts val="780"/>
              </a:spcBef>
            </a:pP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до </a:t>
            </a:r>
            <a:r>
              <a:rPr sz="1200" spc="20" dirty="0">
                <a:solidFill>
                  <a:srgbClr val="010202"/>
                </a:solidFill>
                <a:latin typeface="Arial"/>
                <a:cs typeface="Arial"/>
              </a:rPr>
              <a:t>5%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допустимое  </a:t>
            </a:r>
            <a:r>
              <a:rPr sz="1200" spc="5" dirty="0">
                <a:solidFill>
                  <a:srgbClr val="010202"/>
                </a:solidFill>
                <a:latin typeface="Arial"/>
                <a:cs typeface="Arial"/>
              </a:rPr>
              <a:t>отличие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в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содержании  действующего</a:t>
            </a:r>
            <a:r>
              <a:rPr sz="1200" spc="-3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вещества</a:t>
            </a:r>
            <a:endParaRPr sz="1200">
              <a:latin typeface="Arial"/>
              <a:cs typeface="Arial"/>
            </a:endParaRPr>
          </a:p>
          <a:p>
            <a:pPr marL="233679" marR="359410">
              <a:lnSpc>
                <a:spcPct val="103000"/>
              </a:lnSpc>
              <a:spcBef>
                <a:spcPts val="780"/>
              </a:spcBef>
            </a:pP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до </a:t>
            </a:r>
            <a:r>
              <a:rPr sz="1200" spc="20" dirty="0">
                <a:solidFill>
                  <a:srgbClr val="010202"/>
                </a:solidFill>
                <a:latin typeface="Arial"/>
                <a:cs typeface="Arial"/>
              </a:rPr>
              <a:t>20%</a:t>
            </a:r>
            <a:r>
              <a:rPr sz="1200" spc="-8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допустимое  </a:t>
            </a:r>
            <a:r>
              <a:rPr sz="1200" spc="5" dirty="0">
                <a:solidFill>
                  <a:srgbClr val="010202"/>
                </a:solidFill>
                <a:latin typeface="Arial"/>
                <a:cs typeface="Arial"/>
              </a:rPr>
              <a:t>отличие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в</a:t>
            </a:r>
            <a:r>
              <a:rPr sz="1200" spc="-3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скорости</a:t>
            </a:r>
            <a:endParaRPr sz="1200">
              <a:latin typeface="Arial"/>
              <a:cs typeface="Arial"/>
            </a:endParaRPr>
          </a:p>
          <a:p>
            <a:pPr marL="233679">
              <a:lnSpc>
                <a:spcPct val="100000"/>
              </a:lnSpc>
              <a:spcBef>
                <a:spcPts val="40"/>
              </a:spcBef>
            </a:pPr>
            <a:r>
              <a:rPr sz="1200" spc="20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степени</a:t>
            </a:r>
            <a:r>
              <a:rPr sz="1200" spc="-2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всасывания</a:t>
            </a:r>
            <a:endParaRPr sz="1200">
              <a:latin typeface="Arial"/>
              <a:cs typeface="Arial"/>
            </a:endParaRPr>
          </a:p>
          <a:p>
            <a:pPr marL="233679" marR="441959">
              <a:lnSpc>
                <a:spcPct val="103000"/>
              </a:lnSpc>
              <a:spcBef>
                <a:spcPts val="780"/>
              </a:spcBef>
            </a:pPr>
            <a:r>
              <a:rPr sz="1200" spc="-5" dirty="0">
                <a:solidFill>
                  <a:srgbClr val="010202"/>
                </a:solidFill>
                <a:latin typeface="Arial"/>
                <a:cs typeface="Arial"/>
              </a:rPr>
              <a:t>Тест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проводится  </a:t>
            </a:r>
            <a:r>
              <a:rPr sz="1200" spc="15" dirty="0">
                <a:solidFill>
                  <a:srgbClr val="010202"/>
                </a:solidFill>
                <a:latin typeface="Arial"/>
                <a:cs typeface="Arial"/>
              </a:rPr>
              <a:t>на </a:t>
            </a:r>
            <a:r>
              <a:rPr sz="1200" spc="10" dirty="0">
                <a:solidFill>
                  <a:srgbClr val="010202"/>
                </a:solidFill>
                <a:latin typeface="Arial"/>
                <a:cs typeface="Arial"/>
              </a:rPr>
              <a:t>18-24 здоровых  добровольцах</a:t>
            </a:r>
            <a:endParaRPr sz="1200">
              <a:latin typeface="Arial"/>
              <a:cs typeface="Arial"/>
            </a:endParaRPr>
          </a:p>
          <a:p>
            <a:pPr marL="233679" marR="133985">
              <a:lnSpc>
                <a:spcPct val="103000"/>
              </a:lnSpc>
              <a:spcBef>
                <a:spcPts val="780"/>
              </a:spcBef>
            </a:pPr>
            <a:r>
              <a:rPr sz="1200" dirty="0">
                <a:solidFill>
                  <a:srgbClr val="010202"/>
                </a:solidFill>
                <a:latin typeface="Arial"/>
                <a:cs typeface="Arial"/>
              </a:rPr>
              <a:t>Профиль</a:t>
            </a:r>
            <a:r>
              <a:rPr sz="1200" spc="-6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10202"/>
                </a:solidFill>
                <a:latin typeface="Arial"/>
                <a:cs typeface="Arial"/>
              </a:rPr>
              <a:t>безопасности  </a:t>
            </a:r>
            <a:r>
              <a:rPr sz="1200" spc="5" dirty="0">
                <a:solidFill>
                  <a:srgbClr val="010202"/>
                </a:solidFill>
                <a:latin typeface="Arial"/>
                <a:cs typeface="Arial"/>
              </a:rPr>
              <a:t>не</a:t>
            </a:r>
            <a:r>
              <a:rPr sz="1200" spc="-2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10202"/>
                </a:solidFill>
                <a:latin typeface="Arial"/>
                <a:cs typeface="Arial"/>
              </a:rPr>
              <a:t>изучается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774199" y="3520799"/>
            <a:ext cx="114925" cy="2850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8723" y="2327003"/>
            <a:ext cx="67602" cy="668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44500" y="6365647"/>
            <a:ext cx="5942330" cy="1714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5"/>
              </a:spcBef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Хубиева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М.Ю.,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Юргель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Н.В., Ушкалова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Е.А. и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др. Проблемы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качества и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терапевтической эквивалентности дженериков.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Здравоохранение.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— 2010. —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№11.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2. Кутишенко Н. П.,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Марцевич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С.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Ю.,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РФК  2011;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 7(2):241-245.</a:t>
            </a:r>
            <a:endParaRPr sz="5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98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7000">
        <p:fade/>
      </p:transition>
    </mc:Choice>
    <mc:Fallback xmlns="">
      <p:transition spd="med" advTm="107000">
        <p:fade/>
      </p:transition>
    </mc:Fallback>
  </mc:AlternateContent>
  <p:extLst>
    <p:ext uri="{E180D4A7-C9FB-4DFB-919C-405C955672EB}">
      <p14:showEvtLst xmlns:p14="http://schemas.microsoft.com/office/powerpoint/2010/main">
        <p14:playEvt time="8" objId="23"/>
        <p14:pauseEvt time="44227" objId="23"/>
        <p14:seekEvt time="44227" objId="23" seek="44127"/>
        <p14:resumeEvt time="44227" objId="23"/>
        <p14:stopEvt time="106559" objId="23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19848" y="219684"/>
            <a:ext cx="3005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" dirty="0"/>
              <a:t>– </a:t>
            </a:r>
            <a:r>
              <a:rPr dirty="0"/>
              <a:t>оригинальный</a:t>
            </a:r>
            <a:r>
              <a:rPr spc="-45" dirty="0"/>
              <a:t> </a:t>
            </a:r>
            <a:r>
              <a:rPr spc="-5" dirty="0"/>
              <a:t>флуконазол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4500" y="1002371"/>
            <a:ext cx="8063865" cy="3917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ts val="685"/>
              </a:lnSpc>
              <a:spcBef>
                <a:spcPts val="110"/>
              </a:spcBef>
            </a:pPr>
            <a:r>
              <a:rPr sz="850" b="1" dirty="0">
                <a:solidFill>
                  <a:schemeClr val="bg1"/>
                </a:solidFill>
                <a:latin typeface="Arial"/>
                <a:cs typeface="Arial"/>
              </a:rPr>
              <a:t>1,2</a:t>
            </a:r>
            <a:endParaRPr sz="85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ts val="2185"/>
              </a:lnSpc>
            </a:pPr>
            <a:r>
              <a:rPr sz="2100" b="1" spc="-10" dirty="0">
                <a:solidFill>
                  <a:schemeClr val="bg1"/>
                </a:solidFill>
                <a:latin typeface="Arial"/>
                <a:cs typeface="Arial"/>
              </a:rPr>
              <a:t>Чем грозит замена </a:t>
            </a:r>
            <a:r>
              <a:rPr sz="2100" b="1" spc="-5" dirty="0">
                <a:solidFill>
                  <a:schemeClr val="bg1"/>
                </a:solidFill>
                <a:latin typeface="Arial"/>
                <a:cs typeface="Arial"/>
              </a:rPr>
              <a:t>оригинального </a:t>
            </a:r>
            <a:r>
              <a:rPr sz="2100" b="1" dirty="0">
                <a:solidFill>
                  <a:schemeClr val="bg1"/>
                </a:solidFill>
                <a:latin typeface="Arial"/>
                <a:cs typeface="Arial"/>
              </a:rPr>
              <a:t>препарата на</a:t>
            </a:r>
            <a:r>
              <a:rPr sz="2100" b="1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chemeClr val="bg1"/>
                </a:solidFill>
                <a:latin typeface="Arial"/>
                <a:cs typeface="Arial"/>
              </a:rPr>
              <a:t>дженерик?</a:t>
            </a:r>
            <a:endParaRPr sz="2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0299" y="4523463"/>
            <a:ext cx="310642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EC0A7D"/>
                </a:solidFill>
                <a:latin typeface="Arial"/>
                <a:cs typeface="Arial"/>
              </a:rPr>
              <a:t>Срок </a:t>
            </a:r>
            <a:r>
              <a:rPr sz="1600" b="1" spc="-15" dirty="0">
                <a:solidFill>
                  <a:srgbClr val="EC0A7D"/>
                </a:solidFill>
                <a:latin typeface="Arial"/>
                <a:cs typeface="Arial"/>
              </a:rPr>
              <a:t>годности </a:t>
            </a:r>
            <a:r>
              <a:rPr sz="1600" b="1" spc="-10" dirty="0">
                <a:solidFill>
                  <a:srgbClr val="EC0A7D"/>
                </a:solidFill>
                <a:latin typeface="Arial"/>
                <a:cs typeface="Arial"/>
              </a:rPr>
              <a:t>лекарственных  средств </a:t>
            </a:r>
            <a:r>
              <a:rPr sz="1600" b="1" spc="-15" dirty="0">
                <a:solidFill>
                  <a:srgbClr val="EC0A7D"/>
                </a:solidFill>
                <a:latin typeface="Arial"/>
                <a:cs typeface="Arial"/>
              </a:rPr>
              <a:t>устанавливается</a:t>
            </a:r>
            <a:endParaRPr sz="1600">
              <a:latin typeface="Arial"/>
              <a:cs typeface="Arial"/>
            </a:endParaRPr>
          </a:p>
          <a:p>
            <a:pPr marL="12700" marR="173355">
              <a:lnSpc>
                <a:spcPct val="100000"/>
              </a:lnSpc>
            </a:pPr>
            <a:r>
              <a:rPr sz="1600" b="1" dirty="0">
                <a:solidFill>
                  <a:srgbClr val="EC0A7D"/>
                </a:solidFill>
                <a:latin typeface="Arial"/>
                <a:cs typeface="Arial"/>
              </a:rPr>
              <a:t>на </a:t>
            </a:r>
            <a:r>
              <a:rPr sz="1600" b="1" spc="-10" dirty="0">
                <a:solidFill>
                  <a:srgbClr val="EC0A7D"/>
                </a:solidFill>
                <a:latin typeface="Arial"/>
                <a:cs typeface="Arial"/>
              </a:rPr>
              <a:t>основании </a:t>
            </a:r>
            <a:r>
              <a:rPr sz="1600" b="1" spc="-25" dirty="0">
                <a:solidFill>
                  <a:srgbClr val="EC0A7D"/>
                </a:solidFill>
                <a:latin typeface="Arial"/>
                <a:cs typeface="Arial"/>
              </a:rPr>
              <a:t>результатов  </a:t>
            </a:r>
            <a:r>
              <a:rPr sz="1600" b="1" spc="-10" dirty="0">
                <a:solidFill>
                  <a:srgbClr val="EC0A7D"/>
                </a:solidFill>
                <a:latin typeface="Arial"/>
                <a:cs typeface="Arial"/>
              </a:rPr>
              <a:t>исследования стабильности  действующих </a:t>
            </a:r>
            <a:r>
              <a:rPr sz="1600" b="1" spc="-15" dirty="0">
                <a:solidFill>
                  <a:srgbClr val="EC0A7D"/>
                </a:solidFill>
                <a:latin typeface="Arial"/>
                <a:cs typeface="Arial"/>
              </a:rPr>
              <a:t>веществ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2185" y="3461251"/>
            <a:ext cx="132905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10202"/>
                </a:solidFill>
                <a:latin typeface="Arial"/>
                <a:cs typeface="Arial"/>
              </a:rPr>
              <a:t>Снижение  эффе</a:t>
            </a:r>
            <a:r>
              <a:rPr sz="1400" spc="10" dirty="0">
                <a:solidFill>
                  <a:srgbClr val="010202"/>
                </a:solidFill>
                <a:latin typeface="Arial"/>
                <a:cs typeface="Arial"/>
              </a:rPr>
              <a:t>к</a:t>
            </a:r>
            <a:r>
              <a:rPr sz="1400" dirty="0">
                <a:solidFill>
                  <a:srgbClr val="010202"/>
                </a:solidFill>
                <a:latin typeface="Arial"/>
                <a:cs typeface="Arial"/>
              </a:rPr>
              <a:t>тивности  </a:t>
            </a:r>
            <a:r>
              <a:rPr sz="1400" spc="-10" dirty="0">
                <a:solidFill>
                  <a:srgbClr val="010202"/>
                </a:solidFill>
                <a:latin typeface="Arial"/>
                <a:cs typeface="Arial"/>
              </a:rPr>
              <a:t>лечения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2703" y="2137035"/>
            <a:ext cx="1132840" cy="1132840"/>
          </a:xfrm>
          <a:custGeom>
            <a:avLst/>
            <a:gdLst/>
            <a:ahLst/>
            <a:cxnLst/>
            <a:rect l="l" t="t" r="r" b="b"/>
            <a:pathLst>
              <a:path w="1132839" h="1132839">
                <a:moveTo>
                  <a:pt x="1132636" y="566331"/>
                </a:moveTo>
                <a:lnTo>
                  <a:pt x="1130558" y="615194"/>
                </a:lnTo>
                <a:lnTo>
                  <a:pt x="1124435" y="662903"/>
                </a:lnTo>
                <a:lnTo>
                  <a:pt x="1114437" y="709289"/>
                </a:lnTo>
                <a:lnTo>
                  <a:pt x="1100736" y="754181"/>
                </a:lnTo>
                <a:lnTo>
                  <a:pt x="1083500" y="797408"/>
                </a:lnTo>
                <a:lnTo>
                  <a:pt x="1062900" y="838802"/>
                </a:lnTo>
                <a:lnTo>
                  <a:pt x="1039106" y="878192"/>
                </a:lnTo>
                <a:lnTo>
                  <a:pt x="1012288" y="915407"/>
                </a:lnTo>
                <a:lnTo>
                  <a:pt x="982615" y="950279"/>
                </a:lnTo>
                <a:lnTo>
                  <a:pt x="950258" y="982636"/>
                </a:lnTo>
                <a:lnTo>
                  <a:pt x="915387" y="1012309"/>
                </a:lnTo>
                <a:lnTo>
                  <a:pt x="878172" y="1039128"/>
                </a:lnTo>
                <a:lnTo>
                  <a:pt x="838782" y="1062923"/>
                </a:lnTo>
                <a:lnTo>
                  <a:pt x="797388" y="1083524"/>
                </a:lnTo>
                <a:lnTo>
                  <a:pt x="754160" y="1100760"/>
                </a:lnTo>
                <a:lnTo>
                  <a:pt x="709268" y="1114462"/>
                </a:lnTo>
                <a:lnTo>
                  <a:pt x="662881" y="1124460"/>
                </a:lnTo>
                <a:lnTo>
                  <a:pt x="615170" y="1130583"/>
                </a:lnTo>
                <a:lnTo>
                  <a:pt x="566305" y="1132662"/>
                </a:lnTo>
                <a:lnTo>
                  <a:pt x="517444" y="1130583"/>
                </a:lnTo>
                <a:lnTo>
                  <a:pt x="469736" y="1124460"/>
                </a:lnTo>
                <a:lnTo>
                  <a:pt x="423353" y="1114462"/>
                </a:lnTo>
                <a:lnTo>
                  <a:pt x="378463" y="1100760"/>
                </a:lnTo>
                <a:lnTo>
                  <a:pt x="335237" y="1083524"/>
                </a:lnTo>
                <a:lnTo>
                  <a:pt x="293845" y="1062923"/>
                </a:lnTo>
                <a:lnTo>
                  <a:pt x="254458" y="1039128"/>
                </a:lnTo>
                <a:lnTo>
                  <a:pt x="217244" y="1012309"/>
                </a:lnTo>
                <a:lnTo>
                  <a:pt x="182374" y="982636"/>
                </a:lnTo>
                <a:lnTo>
                  <a:pt x="150018" y="950279"/>
                </a:lnTo>
                <a:lnTo>
                  <a:pt x="120346" y="915407"/>
                </a:lnTo>
                <a:lnTo>
                  <a:pt x="93528" y="878192"/>
                </a:lnTo>
                <a:lnTo>
                  <a:pt x="69735" y="838802"/>
                </a:lnTo>
                <a:lnTo>
                  <a:pt x="49135" y="797408"/>
                </a:lnTo>
                <a:lnTo>
                  <a:pt x="31900" y="754181"/>
                </a:lnTo>
                <a:lnTo>
                  <a:pt x="18198" y="709289"/>
                </a:lnTo>
                <a:lnTo>
                  <a:pt x="8201" y="662903"/>
                </a:lnTo>
                <a:lnTo>
                  <a:pt x="2078" y="615194"/>
                </a:lnTo>
                <a:lnTo>
                  <a:pt x="0" y="566331"/>
                </a:lnTo>
                <a:lnTo>
                  <a:pt x="2078" y="517467"/>
                </a:lnTo>
                <a:lnTo>
                  <a:pt x="8201" y="469758"/>
                </a:lnTo>
                <a:lnTo>
                  <a:pt x="18198" y="423372"/>
                </a:lnTo>
                <a:lnTo>
                  <a:pt x="31900" y="378481"/>
                </a:lnTo>
                <a:lnTo>
                  <a:pt x="49135" y="335253"/>
                </a:lnTo>
                <a:lnTo>
                  <a:pt x="69735" y="293859"/>
                </a:lnTo>
                <a:lnTo>
                  <a:pt x="93528" y="254470"/>
                </a:lnTo>
                <a:lnTo>
                  <a:pt x="120346" y="217254"/>
                </a:lnTo>
                <a:lnTo>
                  <a:pt x="150018" y="182383"/>
                </a:lnTo>
                <a:lnTo>
                  <a:pt x="182374" y="150025"/>
                </a:lnTo>
                <a:lnTo>
                  <a:pt x="217244" y="120352"/>
                </a:lnTo>
                <a:lnTo>
                  <a:pt x="254458" y="93533"/>
                </a:lnTo>
                <a:lnTo>
                  <a:pt x="293845" y="69738"/>
                </a:lnTo>
                <a:lnTo>
                  <a:pt x="335237" y="49138"/>
                </a:lnTo>
                <a:lnTo>
                  <a:pt x="378463" y="31901"/>
                </a:lnTo>
                <a:lnTo>
                  <a:pt x="423353" y="18199"/>
                </a:lnTo>
                <a:lnTo>
                  <a:pt x="469736" y="8202"/>
                </a:lnTo>
                <a:lnTo>
                  <a:pt x="517444" y="2078"/>
                </a:lnTo>
                <a:lnTo>
                  <a:pt x="566305" y="0"/>
                </a:lnTo>
                <a:lnTo>
                  <a:pt x="615170" y="2078"/>
                </a:lnTo>
                <a:lnTo>
                  <a:pt x="662881" y="8202"/>
                </a:lnTo>
                <a:lnTo>
                  <a:pt x="709268" y="18199"/>
                </a:lnTo>
                <a:lnTo>
                  <a:pt x="754160" y="31901"/>
                </a:lnTo>
                <a:lnTo>
                  <a:pt x="797388" y="49138"/>
                </a:lnTo>
                <a:lnTo>
                  <a:pt x="838782" y="69738"/>
                </a:lnTo>
                <a:lnTo>
                  <a:pt x="878172" y="93533"/>
                </a:lnTo>
                <a:lnTo>
                  <a:pt x="915387" y="120352"/>
                </a:lnTo>
                <a:lnTo>
                  <a:pt x="950258" y="150025"/>
                </a:lnTo>
                <a:lnTo>
                  <a:pt x="982615" y="182383"/>
                </a:lnTo>
                <a:lnTo>
                  <a:pt x="1012288" y="217254"/>
                </a:lnTo>
                <a:lnTo>
                  <a:pt x="1039106" y="254470"/>
                </a:lnTo>
                <a:lnTo>
                  <a:pt x="1062900" y="293859"/>
                </a:lnTo>
                <a:lnTo>
                  <a:pt x="1083500" y="335253"/>
                </a:lnTo>
                <a:lnTo>
                  <a:pt x="1100736" y="378481"/>
                </a:lnTo>
                <a:lnTo>
                  <a:pt x="1114437" y="423372"/>
                </a:lnTo>
                <a:lnTo>
                  <a:pt x="1124435" y="469758"/>
                </a:lnTo>
                <a:lnTo>
                  <a:pt x="1130558" y="517467"/>
                </a:lnTo>
                <a:lnTo>
                  <a:pt x="1132636" y="566331"/>
                </a:lnTo>
                <a:lnTo>
                  <a:pt x="1130558" y="517467"/>
                </a:lnTo>
                <a:lnTo>
                  <a:pt x="1124435" y="469758"/>
                </a:lnTo>
                <a:lnTo>
                  <a:pt x="1114437" y="423372"/>
                </a:lnTo>
                <a:lnTo>
                  <a:pt x="1100736" y="378481"/>
                </a:lnTo>
                <a:lnTo>
                  <a:pt x="1083500" y="335253"/>
                </a:lnTo>
                <a:lnTo>
                  <a:pt x="1062900" y="293859"/>
                </a:lnTo>
                <a:lnTo>
                  <a:pt x="1039106" y="254470"/>
                </a:lnTo>
                <a:lnTo>
                  <a:pt x="1012288" y="217254"/>
                </a:lnTo>
                <a:lnTo>
                  <a:pt x="982615" y="182383"/>
                </a:lnTo>
                <a:lnTo>
                  <a:pt x="950258" y="150025"/>
                </a:lnTo>
                <a:lnTo>
                  <a:pt x="915387" y="120352"/>
                </a:lnTo>
                <a:lnTo>
                  <a:pt x="878172" y="93533"/>
                </a:lnTo>
                <a:lnTo>
                  <a:pt x="838782" y="69738"/>
                </a:lnTo>
                <a:lnTo>
                  <a:pt x="797388" y="49138"/>
                </a:lnTo>
                <a:lnTo>
                  <a:pt x="754160" y="31901"/>
                </a:lnTo>
                <a:lnTo>
                  <a:pt x="709268" y="18199"/>
                </a:lnTo>
                <a:lnTo>
                  <a:pt x="662881" y="8202"/>
                </a:lnTo>
                <a:lnTo>
                  <a:pt x="615170" y="2078"/>
                </a:lnTo>
                <a:lnTo>
                  <a:pt x="566305" y="0"/>
                </a:lnTo>
                <a:lnTo>
                  <a:pt x="517444" y="2078"/>
                </a:lnTo>
                <a:lnTo>
                  <a:pt x="469736" y="8202"/>
                </a:lnTo>
                <a:lnTo>
                  <a:pt x="423353" y="18199"/>
                </a:lnTo>
                <a:lnTo>
                  <a:pt x="378463" y="31901"/>
                </a:lnTo>
                <a:lnTo>
                  <a:pt x="335237" y="49138"/>
                </a:lnTo>
                <a:lnTo>
                  <a:pt x="293845" y="69738"/>
                </a:lnTo>
                <a:lnTo>
                  <a:pt x="254458" y="93533"/>
                </a:lnTo>
                <a:lnTo>
                  <a:pt x="217244" y="120352"/>
                </a:lnTo>
                <a:lnTo>
                  <a:pt x="182374" y="150025"/>
                </a:lnTo>
                <a:lnTo>
                  <a:pt x="150018" y="182383"/>
                </a:lnTo>
                <a:lnTo>
                  <a:pt x="120346" y="217254"/>
                </a:lnTo>
                <a:lnTo>
                  <a:pt x="93528" y="254470"/>
                </a:lnTo>
                <a:lnTo>
                  <a:pt x="69735" y="293859"/>
                </a:lnTo>
                <a:lnTo>
                  <a:pt x="49135" y="335253"/>
                </a:lnTo>
                <a:lnTo>
                  <a:pt x="31900" y="378481"/>
                </a:lnTo>
                <a:lnTo>
                  <a:pt x="18198" y="423372"/>
                </a:lnTo>
                <a:lnTo>
                  <a:pt x="8201" y="469758"/>
                </a:lnTo>
                <a:lnTo>
                  <a:pt x="2078" y="517467"/>
                </a:lnTo>
                <a:lnTo>
                  <a:pt x="0" y="566331"/>
                </a:lnTo>
                <a:lnTo>
                  <a:pt x="2078" y="615194"/>
                </a:lnTo>
                <a:lnTo>
                  <a:pt x="8201" y="662903"/>
                </a:lnTo>
                <a:lnTo>
                  <a:pt x="18198" y="709289"/>
                </a:lnTo>
                <a:lnTo>
                  <a:pt x="31900" y="754181"/>
                </a:lnTo>
                <a:lnTo>
                  <a:pt x="49135" y="797408"/>
                </a:lnTo>
                <a:lnTo>
                  <a:pt x="69735" y="838802"/>
                </a:lnTo>
                <a:lnTo>
                  <a:pt x="93528" y="878192"/>
                </a:lnTo>
                <a:lnTo>
                  <a:pt x="120346" y="915407"/>
                </a:lnTo>
                <a:lnTo>
                  <a:pt x="150018" y="950279"/>
                </a:lnTo>
                <a:lnTo>
                  <a:pt x="182374" y="982636"/>
                </a:lnTo>
                <a:lnTo>
                  <a:pt x="217244" y="1012309"/>
                </a:lnTo>
                <a:lnTo>
                  <a:pt x="254458" y="1039128"/>
                </a:lnTo>
                <a:lnTo>
                  <a:pt x="293845" y="1062923"/>
                </a:lnTo>
                <a:lnTo>
                  <a:pt x="335237" y="1083524"/>
                </a:lnTo>
                <a:lnTo>
                  <a:pt x="378463" y="1100760"/>
                </a:lnTo>
                <a:lnTo>
                  <a:pt x="423353" y="1114462"/>
                </a:lnTo>
                <a:lnTo>
                  <a:pt x="469736" y="1124460"/>
                </a:lnTo>
                <a:lnTo>
                  <a:pt x="517444" y="1130583"/>
                </a:lnTo>
                <a:lnTo>
                  <a:pt x="566305" y="1132662"/>
                </a:lnTo>
                <a:lnTo>
                  <a:pt x="615170" y="1130583"/>
                </a:lnTo>
                <a:lnTo>
                  <a:pt x="662881" y="1124460"/>
                </a:lnTo>
                <a:lnTo>
                  <a:pt x="709268" y="1114462"/>
                </a:lnTo>
                <a:lnTo>
                  <a:pt x="754160" y="1100760"/>
                </a:lnTo>
                <a:lnTo>
                  <a:pt x="797388" y="1083524"/>
                </a:lnTo>
                <a:lnTo>
                  <a:pt x="838782" y="1062923"/>
                </a:lnTo>
                <a:lnTo>
                  <a:pt x="878172" y="1039128"/>
                </a:lnTo>
                <a:lnTo>
                  <a:pt x="915387" y="1012309"/>
                </a:lnTo>
                <a:lnTo>
                  <a:pt x="950258" y="982636"/>
                </a:lnTo>
                <a:lnTo>
                  <a:pt x="982615" y="950279"/>
                </a:lnTo>
                <a:lnTo>
                  <a:pt x="1012288" y="915407"/>
                </a:lnTo>
                <a:lnTo>
                  <a:pt x="1039106" y="878192"/>
                </a:lnTo>
                <a:lnTo>
                  <a:pt x="1062900" y="838802"/>
                </a:lnTo>
                <a:lnTo>
                  <a:pt x="1083500" y="797408"/>
                </a:lnTo>
                <a:lnTo>
                  <a:pt x="1100736" y="754181"/>
                </a:lnTo>
                <a:lnTo>
                  <a:pt x="1114437" y="709289"/>
                </a:lnTo>
                <a:lnTo>
                  <a:pt x="1124435" y="662903"/>
                </a:lnTo>
                <a:lnTo>
                  <a:pt x="1130558" y="615194"/>
                </a:lnTo>
                <a:lnTo>
                  <a:pt x="1132636" y="566331"/>
                </a:lnTo>
                <a:close/>
              </a:path>
            </a:pathLst>
          </a:custGeom>
          <a:ln w="19050">
            <a:solidFill>
              <a:srgbClr val="B29E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0106" y="2456823"/>
            <a:ext cx="120014" cy="512445"/>
          </a:xfrm>
          <a:custGeom>
            <a:avLst/>
            <a:gdLst/>
            <a:ahLst/>
            <a:cxnLst/>
            <a:rect l="l" t="t" r="r" b="b"/>
            <a:pathLst>
              <a:path w="120015" h="512444">
                <a:moveTo>
                  <a:pt x="102813" y="511817"/>
                </a:moveTo>
                <a:lnTo>
                  <a:pt x="60688" y="511817"/>
                </a:lnTo>
                <a:lnTo>
                  <a:pt x="78934" y="511822"/>
                </a:lnTo>
                <a:lnTo>
                  <a:pt x="97155" y="512343"/>
                </a:lnTo>
                <a:lnTo>
                  <a:pt x="102813" y="511817"/>
                </a:lnTo>
                <a:close/>
              </a:path>
              <a:path w="120015" h="512444">
                <a:moveTo>
                  <a:pt x="0" y="0"/>
                </a:moveTo>
                <a:lnTo>
                  <a:pt x="90" y="488950"/>
                </a:lnTo>
                <a:lnTo>
                  <a:pt x="24193" y="512064"/>
                </a:lnTo>
                <a:lnTo>
                  <a:pt x="102813" y="511817"/>
                </a:lnTo>
                <a:lnTo>
                  <a:pt x="108284" y="511309"/>
                </a:lnTo>
                <a:lnTo>
                  <a:pt x="115257" y="506971"/>
                </a:lnTo>
                <a:lnTo>
                  <a:pt x="118827" y="499470"/>
                </a:lnTo>
                <a:lnTo>
                  <a:pt x="119748" y="488950"/>
                </a:lnTo>
                <a:lnTo>
                  <a:pt x="119540" y="463222"/>
                </a:lnTo>
                <a:lnTo>
                  <a:pt x="119621" y="386029"/>
                </a:lnTo>
                <a:lnTo>
                  <a:pt x="119678" y="244563"/>
                </a:lnTo>
                <a:lnTo>
                  <a:pt x="119538" y="197407"/>
                </a:lnTo>
                <a:lnTo>
                  <a:pt x="119202" y="150253"/>
                </a:lnTo>
                <a:lnTo>
                  <a:pt x="84779" y="92606"/>
                </a:lnTo>
                <a:lnTo>
                  <a:pt x="59642" y="63577"/>
                </a:lnTo>
                <a:lnTo>
                  <a:pt x="7416" y="4051"/>
                </a:lnTo>
                <a:lnTo>
                  <a:pt x="4914" y="3136"/>
                </a:lnTo>
                <a:lnTo>
                  <a:pt x="0" y="0"/>
                </a:lnTo>
                <a:close/>
              </a:path>
            </a:pathLst>
          </a:custGeom>
          <a:solidFill>
            <a:srgbClr val="6B4A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5124" y="2625138"/>
            <a:ext cx="118110" cy="344170"/>
          </a:xfrm>
          <a:custGeom>
            <a:avLst/>
            <a:gdLst/>
            <a:ahLst/>
            <a:cxnLst/>
            <a:rect l="l" t="t" r="r" b="b"/>
            <a:pathLst>
              <a:path w="118109" h="344169">
                <a:moveTo>
                  <a:pt x="112703" y="343631"/>
                </a:moveTo>
                <a:lnTo>
                  <a:pt x="63760" y="343631"/>
                </a:lnTo>
                <a:lnTo>
                  <a:pt x="82004" y="343645"/>
                </a:lnTo>
                <a:lnTo>
                  <a:pt x="112229" y="344119"/>
                </a:lnTo>
                <a:lnTo>
                  <a:pt x="112703" y="343631"/>
                </a:lnTo>
                <a:close/>
              </a:path>
              <a:path w="118109" h="344169">
                <a:moveTo>
                  <a:pt x="787" y="0"/>
                </a:moveTo>
                <a:lnTo>
                  <a:pt x="469" y="6769"/>
                </a:lnTo>
                <a:lnTo>
                  <a:pt x="25" y="12204"/>
                </a:lnTo>
                <a:lnTo>
                  <a:pt x="0" y="317030"/>
                </a:lnTo>
                <a:lnTo>
                  <a:pt x="449" y="332451"/>
                </a:lnTo>
                <a:lnTo>
                  <a:pt x="3452" y="340377"/>
                </a:lnTo>
                <a:lnTo>
                  <a:pt x="11549" y="343310"/>
                </a:lnTo>
                <a:lnTo>
                  <a:pt x="27279" y="343750"/>
                </a:lnTo>
                <a:lnTo>
                  <a:pt x="112703" y="343631"/>
                </a:lnTo>
                <a:lnTo>
                  <a:pt x="117601" y="338594"/>
                </a:lnTo>
                <a:lnTo>
                  <a:pt x="117575" y="141724"/>
                </a:lnTo>
                <a:lnTo>
                  <a:pt x="117360" y="95313"/>
                </a:lnTo>
                <a:lnTo>
                  <a:pt x="117322" y="90766"/>
                </a:lnTo>
                <a:lnTo>
                  <a:pt x="113474" y="84899"/>
                </a:lnTo>
                <a:lnTo>
                  <a:pt x="787" y="0"/>
                </a:lnTo>
                <a:close/>
              </a:path>
            </a:pathLst>
          </a:custGeom>
          <a:solidFill>
            <a:srgbClr val="6B4A9E">
              <a:alpha val="8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68015" y="2736717"/>
            <a:ext cx="118529" cy="2323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20976" y="2813077"/>
            <a:ext cx="119054" cy="1561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75973" y="2862361"/>
            <a:ext cx="117830" cy="1067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3443" y="2336322"/>
            <a:ext cx="740410" cy="464820"/>
          </a:xfrm>
          <a:custGeom>
            <a:avLst/>
            <a:gdLst/>
            <a:ahLst/>
            <a:cxnLst/>
            <a:rect l="l" t="t" r="r" b="b"/>
            <a:pathLst>
              <a:path w="740410" h="464819">
                <a:moveTo>
                  <a:pt x="24256" y="0"/>
                </a:moveTo>
                <a:lnTo>
                  <a:pt x="28052" y="54399"/>
                </a:lnTo>
                <a:lnTo>
                  <a:pt x="58148" y="90183"/>
                </a:lnTo>
                <a:lnTo>
                  <a:pt x="90217" y="124791"/>
                </a:lnTo>
                <a:lnTo>
                  <a:pt x="124189" y="158174"/>
                </a:lnTo>
                <a:lnTo>
                  <a:pt x="159993" y="190285"/>
                </a:lnTo>
                <a:lnTo>
                  <a:pt x="197559" y="221076"/>
                </a:lnTo>
                <a:lnTo>
                  <a:pt x="236818" y="250499"/>
                </a:lnTo>
                <a:lnTo>
                  <a:pt x="277699" y="278505"/>
                </a:lnTo>
                <a:lnTo>
                  <a:pt x="320132" y="305046"/>
                </a:lnTo>
                <a:lnTo>
                  <a:pt x="364046" y="330075"/>
                </a:lnTo>
                <a:lnTo>
                  <a:pt x="409373" y="353543"/>
                </a:lnTo>
                <a:lnTo>
                  <a:pt x="456040" y="375402"/>
                </a:lnTo>
                <a:lnTo>
                  <a:pt x="503979" y="395605"/>
                </a:lnTo>
                <a:lnTo>
                  <a:pt x="553119" y="414102"/>
                </a:lnTo>
                <a:lnTo>
                  <a:pt x="603389" y="430847"/>
                </a:lnTo>
                <a:lnTo>
                  <a:pt x="668696" y="449429"/>
                </a:lnTo>
                <a:lnTo>
                  <a:pt x="734364" y="464629"/>
                </a:lnTo>
                <a:lnTo>
                  <a:pt x="740371" y="435343"/>
                </a:lnTo>
                <a:lnTo>
                  <a:pt x="708279" y="428335"/>
                </a:lnTo>
                <a:lnTo>
                  <a:pt x="676160" y="420473"/>
                </a:lnTo>
                <a:lnTo>
                  <a:pt x="612292" y="402297"/>
                </a:lnTo>
                <a:lnTo>
                  <a:pt x="563237" y="385961"/>
                </a:lnTo>
                <a:lnTo>
                  <a:pt x="515293" y="367924"/>
                </a:lnTo>
                <a:lnTo>
                  <a:pt x="468529" y="348235"/>
                </a:lnTo>
                <a:lnTo>
                  <a:pt x="423014" y="326939"/>
                </a:lnTo>
                <a:lnTo>
                  <a:pt x="378815" y="304083"/>
                </a:lnTo>
                <a:lnTo>
                  <a:pt x="336001" y="279714"/>
                </a:lnTo>
                <a:lnTo>
                  <a:pt x="294640" y="253878"/>
                </a:lnTo>
                <a:lnTo>
                  <a:pt x="254801" y="226623"/>
                </a:lnTo>
                <a:lnTo>
                  <a:pt x="216551" y="197994"/>
                </a:lnTo>
                <a:lnTo>
                  <a:pt x="179958" y="168039"/>
                </a:lnTo>
                <a:lnTo>
                  <a:pt x="145093" y="136804"/>
                </a:lnTo>
                <a:lnTo>
                  <a:pt x="112021" y="104336"/>
                </a:lnTo>
                <a:lnTo>
                  <a:pt x="80813" y="70681"/>
                </a:lnTo>
                <a:lnTo>
                  <a:pt x="51535" y="35887"/>
                </a:lnTo>
                <a:lnTo>
                  <a:pt x="24256" y="0"/>
                </a:lnTo>
                <a:close/>
              </a:path>
            </a:pathLst>
          </a:custGeom>
          <a:solidFill>
            <a:srgbClr val="6B4A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87106" y="2725633"/>
            <a:ext cx="88823" cy="1196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83287" y="4931195"/>
            <a:ext cx="0" cy="61594"/>
          </a:xfrm>
          <a:custGeom>
            <a:avLst/>
            <a:gdLst/>
            <a:ahLst/>
            <a:cxnLst/>
            <a:rect l="l" t="t" r="r" b="b"/>
            <a:pathLst>
              <a:path h="61595">
                <a:moveTo>
                  <a:pt x="0" y="0"/>
                </a:moveTo>
                <a:lnTo>
                  <a:pt x="0" y="61201"/>
                </a:lnTo>
              </a:path>
            </a:pathLst>
          </a:custGeom>
          <a:ln w="5448">
            <a:solidFill>
              <a:srgbClr val="A7A8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83287" y="5250758"/>
            <a:ext cx="0" cy="61594"/>
          </a:xfrm>
          <a:custGeom>
            <a:avLst/>
            <a:gdLst/>
            <a:ahLst/>
            <a:cxnLst/>
            <a:rect l="l" t="t" r="r" b="b"/>
            <a:pathLst>
              <a:path h="61595">
                <a:moveTo>
                  <a:pt x="0" y="0"/>
                </a:moveTo>
                <a:lnTo>
                  <a:pt x="0" y="61125"/>
                </a:lnTo>
              </a:path>
            </a:pathLst>
          </a:custGeom>
          <a:ln w="5448">
            <a:solidFill>
              <a:srgbClr val="A7A8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84239" y="4917239"/>
            <a:ext cx="0" cy="75565"/>
          </a:xfrm>
          <a:custGeom>
            <a:avLst/>
            <a:gdLst/>
            <a:ahLst/>
            <a:cxnLst/>
            <a:rect l="l" t="t" r="r" b="b"/>
            <a:pathLst>
              <a:path h="75564">
                <a:moveTo>
                  <a:pt x="0" y="0"/>
                </a:moveTo>
                <a:lnTo>
                  <a:pt x="0" y="75158"/>
                </a:lnTo>
              </a:path>
            </a:pathLst>
          </a:custGeom>
          <a:ln w="5448">
            <a:solidFill>
              <a:srgbClr val="A7A8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84239" y="5250758"/>
            <a:ext cx="0" cy="61594"/>
          </a:xfrm>
          <a:custGeom>
            <a:avLst/>
            <a:gdLst/>
            <a:ahLst/>
            <a:cxnLst/>
            <a:rect l="l" t="t" r="r" b="b"/>
            <a:pathLst>
              <a:path h="61595">
                <a:moveTo>
                  <a:pt x="0" y="0"/>
                </a:moveTo>
                <a:lnTo>
                  <a:pt x="0" y="61125"/>
                </a:lnTo>
              </a:path>
            </a:pathLst>
          </a:custGeom>
          <a:ln w="5448">
            <a:solidFill>
              <a:srgbClr val="A7A8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69868" y="4931195"/>
            <a:ext cx="0" cy="61594"/>
          </a:xfrm>
          <a:custGeom>
            <a:avLst/>
            <a:gdLst/>
            <a:ahLst/>
            <a:cxnLst/>
            <a:rect l="l" t="t" r="r" b="b"/>
            <a:pathLst>
              <a:path h="61595">
                <a:moveTo>
                  <a:pt x="0" y="0"/>
                </a:moveTo>
                <a:lnTo>
                  <a:pt x="0" y="61201"/>
                </a:lnTo>
              </a:path>
            </a:pathLst>
          </a:custGeom>
          <a:ln w="5448">
            <a:solidFill>
              <a:srgbClr val="A7A8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369868" y="5250758"/>
            <a:ext cx="0" cy="39370"/>
          </a:xfrm>
          <a:custGeom>
            <a:avLst/>
            <a:gdLst/>
            <a:ahLst/>
            <a:cxnLst/>
            <a:rect l="l" t="t" r="r" b="b"/>
            <a:pathLst>
              <a:path h="39370">
                <a:moveTo>
                  <a:pt x="0" y="0"/>
                </a:moveTo>
                <a:lnTo>
                  <a:pt x="0" y="38760"/>
                </a:lnTo>
              </a:path>
            </a:pathLst>
          </a:custGeom>
          <a:ln w="5448">
            <a:solidFill>
              <a:srgbClr val="A7A8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186294" y="4899380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014"/>
                </a:lnTo>
              </a:path>
            </a:pathLst>
          </a:custGeom>
          <a:ln w="5448">
            <a:solidFill>
              <a:srgbClr val="A7A8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86294" y="5250758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254"/>
                </a:lnTo>
              </a:path>
            </a:pathLst>
          </a:custGeom>
          <a:ln w="5448">
            <a:solidFill>
              <a:srgbClr val="A7A8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78521" y="4931195"/>
            <a:ext cx="0" cy="61594"/>
          </a:xfrm>
          <a:custGeom>
            <a:avLst/>
            <a:gdLst/>
            <a:ahLst/>
            <a:cxnLst/>
            <a:rect l="l" t="t" r="r" b="b"/>
            <a:pathLst>
              <a:path h="61595">
                <a:moveTo>
                  <a:pt x="0" y="0"/>
                </a:moveTo>
                <a:lnTo>
                  <a:pt x="0" y="61201"/>
                </a:lnTo>
              </a:path>
            </a:pathLst>
          </a:custGeom>
          <a:ln w="5448">
            <a:solidFill>
              <a:srgbClr val="A7A8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78521" y="5250758"/>
            <a:ext cx="0" cy="39370"/>
          </a:xfrm>
          <a:custGeom>
            <a:avLst/>
            <a:gdLst/>
            <a:ahLst/>
            <a:cxnLst/>
            <a:rect l="l" t="t" r="r" b="b"/>
            <a:pathLst>
              <a:path h="39370">
                <a:moveTo>
                  <a:pt x="0" y="0"/>
                </a:moveTo>
                <a:lnTo>
                  <a:pt x="0" y="38760"/>
                </a:lnTo>
              </a:path>
            </a:pathLst>
          </a:custGeom>
          <a:ln w="5448">
            <a:solidFill>
              <a:srgbClr val="A7A8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483527" y="5026652"/>
            <a:ext cx="33210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0" spc="15" dirty="0">
                <a:solidFill>
                  <a:srgbClr val="221E1F"/>
                </a:solidFill>
                <a:latin typeface="Myriad Pro Light"/>
                <a:cs typeface="Myriad Pro Light"/>
              </a:rPr>
              <a:t>2</a:t>
            </a:r>
            <a:r>
              <a:rPr sz="900" b="0" spc="-40" dirty="0">
                <a:solidFill>
                  <a:srgbClr val="221E1F"/>
                </a:solidFill>
                <a:latin typeface="Myriad Pro Light"/>
                <a:cs typeface="Myriad Pro Light"/>
              </a:rPr>
              <a:t> </a:t>
            </a:r>
            <a:r>
              <a:rPr sz="900" b="0" spc="15" dirty="0">
                <a:solidFill>
                  <a:srgbClr val="221E1F"/>
                </a:solidFill>
                <a:latin typeface="Myriad Pro Light"/>
                <a:cs typeface="Myriad Pro Light"/>
              </a:rPr>
              <a:t>года</a:t>
            </a:r>
            <a:endParaRPr sz="900">
              <a:latin typeface="Myriad Pro Light"/>
              <a:cs typeface="Myriad Pro 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46115" y="5026652"/>
            <a:ext cx="33210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0" spc="15" dirty="0">
                <a:solidFill>
                  <a:srgbClr val="221E1F"/>
                </a:solidFill>
                <a:latin typeface="Myriad Pro Light"/>
                <a:cs typeface="Myriad Pro Light"/>
              </a:rPr>
              <a:t>3</a:t>
            </a:r>
            <a:r>
              <a:rPr sz="900" b="0" spc="-40" dirty="0">
                <a:solidFill>
                  <a:srgbClr val="221E1F"/>
                </a:solidFill>
                <a:latin typeface="Myriad Pro Light"/>
                <a:cs typeface="Myriad Pro Light"/>
              </a:rPr>
              <a:t> </a:t>
            </a:r>
            <a:r>
              <a:rPr sz="900" b="0" spc="15" dirty="0">
                <a:solidFill>
                  <a:srgbClr val="221E1F"/>
                </a:solidFill>
                <a:latin typeface="Myriad Pro Light"/>
                <a:cs typeface="Myriad Pro Light"/>
              </a:rPr>
              <a:t>года</a:t>
            </a:r>
            <a:endParaRPr sz="900">
              <a:latin typeface="Myriad Pro Light"/>
              <a:cs typeface="Myriad Pro 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20826" y="5026652"/>
            <a:ext cx="33210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0" spc="15" dirty="0">
                <a:solidFill>
                  <a:srgbClr val="221E1F"/>
                </a:solidFill>
                <a:latin typeface="Myriad Pro Light"/>
                <a:cs typeface="Myriad Pro Light"/>
              </a:rPr>
              <a:t>4</a:t>
            </a:r>
            <a:r>
              <a:rPr sz="900" b="0" spc="-40" dirty="0">
                <a:solidFill>
                  <a:srgbClr val="221E1F"/>
                </a:solidFill>
                <a:latin typeface="Myriad Pro Light"/>
                <a:cs typeface="Myriad Pro Light"/>
              </a:rPr>
              <a:t> </a:t>
            </a:r>
            <a:r>
              <a:rPr sz="900" b="0" spc="15" dirty="0">
                <a:solidFill>
                  <a:srgbClr val="221E1F"/>
                </a:solidFill>
                <a:latin typeface="Myriad Pro Light"/>
                <a:cs typeface="Myriad Pro Light"/>
              </a:rPr>
              <a:t>года</a:t>
            </a:r>
            <a:endParaRPr sz="900">
              <a:latin typeface="Myriad Pro Light"/>
              <a:cs typeface="Myriad Pro 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45133" y="5026652"/>
            <a:ext cx="276860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0" spc="15" dirty="0">
                <a:solidFill>
                  <a:srgbClr val="221E1F"/>
                </a:solidFill>
                <a:latin typeface="Myriad Pro Light"/>
                <a:cs typeface="Myriad Pro Light"/>
              </a:rPr>
              <a:t>1</a:t>
            </a:r>
            <a:r>
              <a:rPr sz="900" b="0" spc="-35" dirty="0">
                <a:solidFill>
                  <a:srgbClr val="221E1F"/>
                </a:solidFill>
                <a:latin typeface="Myriad Pro Light"/>
                <a:cs typeface="Myriad Pro Light"/>
              </a:rPr>
              <a:t> </a:t>
            </a:r>
            <a:r>
              <a:rPr sz="900" b="0" spc="10" dirty="0">
                <a:solidFill>
                  <a:srgbClr val="221E1F"/>
                </a:solidFill>
                <a:latin typeface="Myriad Pro Light"/>
                <a:cs typeface="Myriad Pro Light"/>
              </a:rPr>
              <a:t>год</a:t>
            </a:r>
            <a:endParaRPr sz="900">
              <a:latin typeface="Myriad Pro Light"/>
              <a:cs typeface="Myriad Pro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54585" y="5026652"/>
            <a:ext cx="27495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0" spc="15" dirty="0">
                <a:solidFill>
                  <a:srgbClr val="221E1F"/>
                </a:solidFill>
                <a:latin typeface="Myriad Pro Light"/>
                <a:cs typeface="Myriad Pro Light"/>
              </a:rPr>
              <a:t>5</a:t>
            </a:r>
            <a:r>
              <a:rPr sz="900" b="0" spc="-35" dirty="0">
                <a:solidFill>
                  <a:srgbClr val="221E1F"/>
                </a:solidFill>
                <a:latin typeface="Myriad Pro Light"/>
                <a:cs typeface="Myriad Pro Light"/>
              </a:rPr>
              <a:t> </a:t>
            </a:r>
            <a:r>
              <a:rPr sz="900" b="0" spc="15" dirty="0">
                <a:solidFill>
                  <a:srgbClr val="221E1F"/>
                </a:solidFill>
                <a:latin typeface="Myriad Pro Light"/>
                <a:cs typeface="Myriad Pro Light"/>
              </a:rPr>
              <a:t>лет</a:t>
            </a:r>
            <a:endParaRPr sz="900">
              <a:latin typeface="Myriad Pro Light"/>
              <a:cs typeface="Myriad Pro Ligh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680902" y="4619840"/>
            <a:ext cx="3603371" cy="3149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827821" y="4680657"/>
            <a:ext cx="65595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1" spc="25" dirty="0">
                <a:solidFill>
                  <a:srgbClr val="FFFFFF"/>
                </a:solidFill>
                <a:latin typeface="Myriad Pro Light"/>
                <a:cs typeface="Myriad Pro Light"/>
              </a:rPr>
              <a:t>Дифлюкан®</a:t>
            </a:r>
            <a:endParaRPr sz="900">
              <a:latin typeface="Myriad Pro Light"/>
              <a:cs typeface="Myriad Pro Ligh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680902" y="5296750"/>
            <a:ext cx="3603358" cy="3149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827821" y="5357555"/>
            <a:ext cx="655320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1" spc="35" dirty="0">
                <a:solidFill>
                  <a:srgbClr val="FFFFFF"/>
                </a:solidFill>
                <a:latin typeface="Myriad Pro Light"/>
                <a:cs typeface="Myriad Pro Light"/>
              </a:rPr>
              <a:t>Д</a:t>
            </a:r>
            <a:r>
              <a:rPr sz="900" b="1" spc="25" dirty="0">
                <a:solidFill>
                  <a:srgbClr val="FFFFFF"/>
                </a:solidFill>
                <a:latin typeface="Myriad Pro Light"/>
                <a:cs typeface="Myriad Pro Light"/>
              </a:rPr>
              <a:t>ж</a:t>
            </a:r>
            <a:r>
              <a:rPr sz="900" b="1" spc="20" dirty="0">
                <a:solidFill>
                  <a:srgbClr val="FFFFFF"/>
                </a:solidFill>
                <a:latin typeface="Myriad Pro Light"/>
                <a:cs typeface="Myriad Pro Light"/>
              </a:rPr>
              <a:t>енерики</a:t>
            </a:r>
            <a:endParaRPr sz="900">
              <a:latin typeface="Myriad Pro Light"/>
              <a:cs typeface="Myriad Pro Ligh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680902" y="5296750"/>
            <a:ext cx="159867" cy="31493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114020" y="3432707"/>
            <a:ext cx="100393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400" spc="-80" dirty="0">
                <a:solidFill>
                  <a:srgbClr val="010202"/>
                </a:solidFill>
                <a:latin typeface="Arial"/>
                <a:cs typeface="Arial"/>
              </a:rPr>
              <a:t>У</a:t>
            </a:r>
            <a:r>
              <a:rPr sz="1400" spc="-20" dirty="0">
                <a:solidFill>
                  <a:srgbClr val="010202"/>
                </a:solidFill>
                <a:latin typeface="Arial"/>
                <a:cs typeface="Arial"/>
              </a:rPr>
              <a:t>в</a:t>
            </a:r>
            <a:r>
              <a:rPr sz="1400" spc="-50" dirty="0">
                <a:solidFill>
                  <a:srgbClr val="010202"/>
                </a:solidFill>
                <a:latin typeface="Arial"/>
                <a:cs typeface="Arial"/>
              </a:rPr>
              <a:t>е</a:t>
            </a:r>
            <a:r>
              <a:rPr sz="1400" spc="-5" dirty="0">
                <a:solidFill>
                  <a:srgbClr val="010202"/>
                </a:solidFill>
                <a:latin typeface="Arial"/>
                <a:cs typeface="Arial"/>
              </a:rPr>
              <a:t>личение  </a:t>
            </a:r>
            <a:r>
              <a:rPr sz="1400" spc="-15" dirty="0">
                <a:solidFill>
                  <a:srgbClr val="010202"/>
                </a:solidFill>
                <a:latin typeface="Arial"/>
                <a:cs typeface="Arial"/>
              </a:rPr>
              <a:t>расходов  </a:t>
            </a:r>
            <a:r>
              <a:rPr sz="1400" spc="-5" dirty="0">
                <a:solidFill>
                  <a:srgbClr val="010202"/>
                </a:solidFill>
                <a:latin typeface="Arial"/>
                <a:cs typeface="Arial"/>
              </a:rPr>
              <a:t>на</a:t>
            </a:r>
            <a:r>
              <a:rPr sz="1400" spc="-6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10202"/>
                </a:solidFill>
                <a:latin typeface="Arial"/>
                <a:cs typeface="Arial"/>
              </a:rPr>
              <a:t>лечение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040544" y="2137035"/>
            <a:ext cx="1132840" cy="1132840"/>
          </a:xfrm>
          <a:custGeom>
            <a:avLst/>
            <a:gdLst/>
            <a:ahLst/>
            <a:cxnLst/>
            <a:rect l="l" t="t" r="r" b="b"/>
            <a:pathLst>
              <a:path w="1132840" h="1132839">
                <a:moveTo>
                  <a:pt x="1132636" y="566331"/>
                </a:moveTo>
                <a:lnTo>
                  <a:pt x="1130558" y="615194"/>
                </a:lnTo>
                <a:lnTo>
                  <a:pt x="1124435" y="662903"/>
                </a:lnTo>
                <a:lnTo>
                  <a:pt x="1114438" y="709289"/>
                </a:lnTo>
                <a:lnTo>
                  <a:pt x="1100737" y="754181"/>
                </a:lnTo>
                <a:lnTo>
                  <a:pt x="1083503" y="797408"/>
                </a:lnTo>
                <a:lnTo>
                  <a:pt x="1062904" y="838802"/>
                </a:lnTo>
                <a:lnTo>
                  <a:pt x="1039111" y="878192"/>
                </a:lnTo>
                <a:lnTo>
                  <a:pt x="1012294" y="915407"/>
                </a:lnTo>
                <a:lnTo>
                  <a:pt x="982622" y="950279"/>
                </a:lnTo>
                <a:lnTo>
                  <a:pt x="950267" y="982636"/>
                </a:lnTo>
                <a:lnTo>
                  <a:pt x="915397" y="1012309"/>
                </a:lnTo>
                <a:lnTo>
                  <a:pt x="878184" y="1039128"/>
                </a:lnTo>
                <a:lnTo>
                  <a:pt x="838796" y="1062923"/>
                </a:lnTo>
                <a:lnTo>
                  <a:pt x="797404" y="1083524"/>
                </a:lnTo>
                <a:lnTo>
                  <a:pt x="754178" y="1100760"/>
                </a:lnTo>
                <a:lnTo>
                  <a:pt x="709287" y="1114462"/>
                </a:lnTo>
                <a:lnTo>
                  <a:pt x="662903" y="1124460"/>
                </a:lnTo>
                <a:lnTo>
                  <a:pt x="615194" y="1130583"/>
                </a:lnTo>
                <a:lnTo>
                  <a:pt x="566331" y="1132662"/>
                </a:lnTo>
                <a:lnTo>
                  <a:pt x="517465" y="1130583"/>
                </a:lnTo>
                <a:lnTo>
                  <a:pt x="469755" y="1124460"/>
                </a:lnTo>
                <a:lnTo>
                  <a:pt x="423368" y="1114462"/>
                </a:lnTo>
                <a:lnTo>
                  <a:pt x="378476" y="1100760"/>
                </a:lnTo>
                <a:lnTo>
                  <a:pt x="335247" y="1083524"/>
                </a:lnTo>
                <a:lnTo>
                  <a:pt x="293854" y="1062923"/>
                </a:lnTo>
                <a:lnTo>
                  <a:pt x="254464" y="1039128"/>
                </a:lnTo>
                <a:lnTo>
                  <a:pt x="217249" y="1012309"/>
                </a:lnTo>
                <a:lnTo>
                  <a:pt x="182378" y="982636"/>
                </a:lnTo>
                <a:lnTo>
                  <a:pt x="150021" y="950279"/>
                </a:lnTo>
                <a:lnTo>
                  <a:pt x="120348" y="915407"/>
                </a:lnTo>
                <a:lnTo>
                  <a:pt x="93530" y="878192"/>
                </a:lnTo>
                <a:lnTo>
                  <a:pt x="69736" y="838802"/>
                </a:lnTo>
                <a:lnTo>
                  <a:pt x="49136" y="797408"/>
                </a:lnTo>
                <a:lnTo>
                  <a:pt x="31900" y="754181"/>
                </a:lnTo>
                <a:lnTo>
                  <a:pt x="18198" y="709289"/>
                </a:lnTo>
                <a:lnTo>
                  <a:pt x="8201" y="662903"/>
                </a:lnTo>
                <a:lnTo>
                  <a:pt x="2078" y="615194"/>
                </a:lnTo>
                <a:lnTo>
                  <a:pt x="0" y="566331"/>
                </a:lnTo>
                <a:lnTo>
                  <a:pt x="2078" y="517467"/>
                </a:lnTo>
                <a:lnTo>
                  <a:pt x="8201" y="469758"/>
                </a:lnTo>
                <a:lnTo>
                  <a:pt x="18198" y="423372"/>
                </a:lnTo>
                <a:lnTo>
                  <a:pt x="31900" y="378481"/>
                </a:lnTo>
                <a:lnTo>
                  <a:pt x="49136" y="335253"/>
                </a:lnTo>
                <a:lnTo>
                  <a:pt x="69736" y="293859"/>
                </a:lnTo>
                <a:lnTo>
                  <a:pt x="93530" y="254470"/>
                </a:lnTo>
                <a:lnTo>
                  <a:pt x="120348" y="217254"/>
                </a:lnTo>
                <a:lnTo>
                  <a:pt x="150021" y="182383"/>
                </a:lnTo>
                <a:lnTo>
                  <a:pt x="182378" y="150025"/>
                </a:lnTo>
                <a:lnTo>
                  <a:pt x="217249" y="120352"/>
                </a:lnTo>
                <a:lnTo>
                  <a:pt x="254464" y="93533"/>
                </a:lnTo>
                <a:lnTo>
                  <a:pt x="293854" y="69738"/>
                </a:lnTo>
                <a:lnTo>
                  <a:pt x="335247" y="49138"/>
                </a:lnTo>
                <a:lnTo>
                  <a:pt x="378476" y="31901"/>
                </a:lnTo>
                <a:lnTo>
                  <a:pt x="423368" y="18199"/>
                </a:lnTo>
                <a:lnTo>
                  <a:pt x="469755" y="8202"/>
                </a:lnTo>
                <a:lnTo>
                  <a:pt x="517465" y="2078"/>
                </a:lnTo>
                <a:lnTo>
                  <a:pt x="566331" y="0"/>
                </a:lnTo>
                <a:lnTo>
                  <a:pt x="615194" y="2078"/>
                </a:lnTo>
                <a:lnTo>
                  <a:pt x="662903" y="8202"/>
                </a:lnTo>
                <a:lnTo>
                  <a:pt x="709287" y="18199"/>
                </a:lnTo>
                <a:lnTo>
                  <a:pt x="754178" y="31901"/>
                </a:lnTo>
                <a:lnTo>
                  <a:pt x="797404" y="49138"/>
                </a:lnTo>
                <a:lnTo>
                  <a:pt x="838796" y="69738"/>
                </a:lnTo>
                <a:lnTo>
                  <a:pt x="878184" y="93533"/>
                </a:lnTo>
                <a:lnTo>
                  <a:pt x="915397" y="120352"/>
                </a:lnTo>
                <a:lnTo>
                  <a:pt x="950267" y="150025"/>
                </a:lnTo>
                <a:lnTo>
                  <a:pt x="982622" y="182383"/>
                </a:lnTo>
                <a:lnTo>
                  <a:pt x="1012294" y="217254"/>
                </a:lnTo>
                <a:lnTo>
                  <a:pt x="1039111" y="254470"/>
                </a:lnTo>
                <a:lnTo>
                  <a:pt x="1062904" y="293859"/>
                </a:lnTo>
                <a:lnTo>
                  <a:pt x="1083503" y="335253"/>
                </a:lnTo>
                <a:lnTo>
                  <a:pt x="1100737" y="378481"/>
                </a:lnTo>
                <a:lnTo>
                  <a:pt x="1114438" y="423372"/>
                </a:lnTo>
                <a:lnTo>
                  <a:pt x="1124435" y="469758"/>
                </a:lnTo>
                <a:lnTo>
                  <a:pt x="1130558" y="517467"/>
                </a:lnTo>
                <a:lnTo>
                  <a:pt x="1132636" y="566331"/>
                </a:lnTo>
              </a:path>
            </a:pathLst>
          </a:custGeom>
          <a:ln w="19050">
            <a:solidFill>
              <a:srgbClr val="B29E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749777" y="2676714"/>
            <a:ext cx="202450" cy="13496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89824" y="2333621"/>
            <a:ext cx="311150" cy="142240"/>
          </a:xfrm>
          <a:custGeom>
            <a:avLst/>
            <a:gdLst/>
            <a:ahLst/>
            <a:cxnLst/>
            <a:rect l="l" t="t" r="r" b="b"/>
            <a:pathLst>
              <a:path w="311150" h="142239">
                <a:moveTo>
                  <a:pt x="250986" y="0"/>
                </a:moveTo>
                <a:lnTo>
                  <a:pt x="240499" y="2675"/>
                </a:lnTo>
                <a:lnTo>
                  <a:pt x="218882" y="14839"/>
                </a:lnTo>
                <a:lnTo>
                  <a:pt x="0" y="141016"/>
                </a:lnTo>
                <a:lnTo>
                  <a:pt x="165" y="141333"/>
                </a:lnTo>
                <a:lnTo>
                  <a:pt x="431" y="141943"/>
                </a:lnTo>
                <a:lnTo>
                  <a:pt x="310629" y="76475"/>
                </a:lnTo>
                <a:lnTo>
                  <a:pt x="309880" y="74646"/>
                </a:lnTo>
                <a:lnTo>
                  <a:pt x="309549" y="73414"/>
                </a:lnTo>
                <a:lnTo>
                  <a:pt x="308940" y="72385"/>
                </a:lnTo>
                <a:lnTo>
                  <a:pt x="292735" y="44112"/>
                </a:lnTo>
                <a:lnTo>
                  <a:pt x="284594" y="30001"/>
                </a:lnTo>
                <a:lnTo>
                  <a:pt x="276377" y="15934"/>
                </a:lnTo>
                <a:lnTo>
                  <a:pt x="269098" y="6679"/>
                </a:lnTo>
                <a:lnTo>
                  <a:pt x="260577" y="1351"/>
                </a:lnTo>
                <a:lnTo>
                  <a:pt x="250986" y="0"/>
                </a:lnTo>
                <a:close/>
              </a:path>
            </a:pathLst>
          </a:custGeom>
          <a:solidFill>
            <a:srgbClr val="6B4A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442685" y="2427919"/>
            <a:ext cx="349250" cy="66040"/>
          </a:xfrm>
          <a:custGeom>
            <a:avLst/>
            <a:gdLst/>
            <a:ahLst/>
            <a:cxnLst/>
            <a:rect l="l" t="t" r="r" b="b"/>
            <a:pathLst>
              <a:path w="349250" h="66039">
                <a:moveTo>
                  <a:pt x="317263" y="0"/>
                </a:moveTo>
                <a:lnTo>
                  <a:pt x="305485" y="378"/>
                </a:lnTo>
                <a:lnTo>
                  <a:pt x="0" y="64716"/>
                </a:lnTo>
                <a:lnTo>
                  <a:pt x="101" y="65503"/>
                </a:lnTo>
                <a:lnTo>
                  <a:pt x="349097" y="65503"/>
                </a:lnTo>
                <a:lnTo>
                  <a:pt x="349097" y="63306"/>
                </a:lnTo>
                <a:lnTo>
                  <a:pt x="339382" y="23504"/>
                </a:lnTo>
                <a:lnTo>
                  <a:pt x="334612" y="11859"/>
                </a:lnTo>
                <a:lnTo>
                  <a:pt x="327105" y="3926"/>
                </a:lnTo>
                <a:lnTo>
                  <a:pt x="317263" y="0"/>
                </a:lnTo>
                <a:close/>
              </a:path>
            </a:pathLst>
          </a:custGeom>
          <a:solidFill>
            <a:srgbClr val="6B4A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780552" y="2713810"/>
            <a:ext cx="61594" cy="61594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731" y="0"/>
                </a:moveTo>
                <a:lnTo>
                  <a:pt x="18665" y="2410"/>
                </a:lnTo>
                <a:lnTo>
                  <a:pt x="8901" y="8945"/>
                </a:lnTo>
                <a:lnTo>
                  <a:pt x="2366" y="18689"/>
                </a:lnTo>
                <a:lnTo>
                  <a:pt x="0" y="30695"/>
                </a:lnTo>
                <a:lnTo>
                  <a:pt x="2464" y="42360"/>
                </a:lnTo>
                <a:lnTo>
                  <a:pt x="9084" y="52103"/>
                </a:lnTo>
                <a:lnTo>
                  <a:pt x="18771" y="58809"/>
                </a:lnTo>
                <a:lnTo>
                  <a:pt x="30439" y="61379"/>
                </a:lnTo>
                <a:lnTo>
                  <a:pt x="42264" y="58988"/>
                </a:lnTo>
                <a:lnTo>
                  <a:pt x="52127" y="52333"/>
                </a:lnTo>
                <a:lnTo>
                  <a:pt x="58899" y="42530"/>
                </a:lnTo>
                <a:lnTo>
                  <a:pt x="61450" y="30683"/>
                </a:lnTo>
                <a:lnTo>
                  <a:pt x="59077" y="18679"/>
                </a:lnTo>
                <a:lnTo>
                  <a:pt x="52530" y="8923"/>
                </a:lnTo>
                <a:lnTo>
                  <a:pt x="42757" y="2369"/>
                </a:lnTo>
                <a:lnTo>
                  <a:pt x="30731" y="0"/>
                </a:lnTo>
                <a:close/>
              </a:path>
            </a:pathLst>
          </a:custGeom>
          <a:solidFill>
            <a:srgbClr val="6B4A9E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318376" y="2521388"/>
            <a:ext cx="581660" cy="446405"/>
          </a:xfrm>
          <a:custGeom>
            <a:avLst/>
            <a:gdLst/>
            <a:ahLst/>
            <a:cxnLst/>
            <a:rect l="l" t="t" r="r" b="b"/>
            <a:pathLst>
              <a:path w="581659" h="446405">
                <a:moveTo>
                  <a:pt x="29552" y="50"/>
                </a:moveTo>
                <a:lnTo>
                  <a:pt x="17091" y="2110"/>
                </a:lnTo>
                <a:lnTo>
                  <a:pt x="7804" y="8050"/>
                </a:lnTo>
                <a:lnTo>
                  <a:pt x="2003" y="17511"/>
                </a:lnTo>
                <a:lnTo>
                  <a:pt x="0" y="30137"/>
                </a:lnTo>
                <a:lnTo>
                  <a:pt x="48" y="416356"/>
                </a:lnTo>
                <a:lnTo>
                  <a:pt x="2017" y="428694"/>
                </a:lnTo>
                <a:lnTo>
                  <a:pt x="7804" y="438119"/>
                </a:lnTo>
                <a:lnTo>
                  <a:pt x="17091" y="444046"/>
                </a:lnTo>
                <a:lnTo>
                  <a:pt x="29552" y="446100"/>
                </a:lnTo>
                <a:lnTo>
                  <a:pt x="552129" y="445968"/>
                </a:lnTo>
                <a:lnTo>
                  <a:pt x="563129" y="444020"/>
                </a:lnTo>
                <a:lnTo>
                  <a:pt x="572723" y="438067"/>
                </a:lnTo>
                <a:lnTo>
                  <a:pt x="579139" y="428671"/>
                </a:lnTo>
                <a:lnTo>
                  <a:pt x="581329" y="416356"/>
                </a:lnTo>
                <a:lnTo>
                  <a:pt x="581044" y="393414"/>
                </a:lnTo>
                <a:lnTo>
                  <a:pt x="581012" y="370463"/>
                </a:lnTo>
                <a:lnTo>
                  <a:pt x="581151" y="324561"/>
                </a:lnTo>
                <a:lnTo>
                  <a:pt x="581151" y="318084"/>
                </a:lnTo>
                <a:lnTo>
                  <a:pt x="463880" y="318084"/>
                </a:lnTo>
                <a:lnTo>
                  <a:pt x="444753" y="316217"/>
                </a:lnTo>
                <a:lnTo>
                  <a:pt x="406603" y="281116"/>
                </a:lnTo>
                <a:lnTo>
                  <a:pt x="403393" y="202195"/>
                </a:lnTo>
                <a:lnTo>
                  <a:pt x="403694" y="181660"/>
                </a:lnTo>
                <a:lnTo>
                  <a:pt x="426669" y="138175"/>
                </a:lnTo>
                <a:lnTo>
                  <a:pt x="579529" y="127942"/>
                </a:lnTo>
                <a:lnTo>
                  <a:pt x="581291" y="127723"/>
                </a:lnTo>
                <a:lnTo>
                  <a:pt x="581172" y="98930"/>
                </a:lnTo>
                <a:lnTo>
                  <a:pt x="581130" y="50878"/>
                </a:lnTo>
                <a:lnTo>
                  <a:pt x="580961" y="22428"/>
                </a:lnTo>
                <a:lnTo>
                  <a:pt x="555933" y="355"/>
                </a:lnTo>
                <a:lnTo>
                  <a:pt x="122377" y="355"/>
                </a:lnTo>
                <a:lnTo>
                  <a:pt x="29552" y="50"/>
                </a:lnTo>
                <a:close/>
              </a:path>
              <a:path w="581659" h="446405">
                <a:moveTo>
                  <a:pt x="552129" y="445968"/>
                </a:moveTo>
                <a:lnTo>
                  <a:pt x="338925" y="445968"/>
                </a:lnTo>
                <a:lnTo>
                  <a:pt x="551383" y="446100"/>
                </a:lnTo>
                <a:lnTo>
                  <a:pt x="552129" y="445968"/>
                </a:lnTo>
                <a:close/>
              </a:path>
              <a:path w="581659" h="446405">
                <a:moveTo>
                  <a:pt x="581151" y="317982"/>
                </a:moveTo>
                <a:lnTo>
                  <a:pt x="465112" y="318084"/>
                </a:lnTo>
                <a:lnTo>
                  <a:pt x="581151" y="318084"/>
                </a:lnTo>
                <a:close/>
              </a:path>
              <a:path w="581659" h="446405">
                <a:moveTo>
                  <a:pt x="579529" y="127942"/>
                </a:moveTo>
                <a:lnTo>
                  <a:pt x="517767" y="127942"/>
                </a:lnTo>
                <a:lnTo>
                  <a:pt x="575424" y="128003"/>
                </a:lnTo>
                <a:lnTo>
                  <a:pt x="579043" y="128003"/>
                </a:lnTo>
                <a:lnTo>
                  <a:pt x="579529" y="127942"/>
                </a:lnTo>
                <a:close/>
              </a:path>
              <a:path w="581659" h="446405">
                <a:moveTo>
                  <a:pt x="551865" y="0"/>
                </a:moveTo>
                <a:lnTo>
                  <a:pt x="132981" y="38"/>
                </a:lnTo>
                <a:lnTo>
                  <a:pt x="127685" y="38"/>
                </a:lnTo>
                <a:lnTo>
                  <a:pt x="122377" y="355"/>
                </a:lnTo>
                <a:lnTo>
                  <a:pt x="555933" y="355"/>
                </a:lnTo>
                <a:lnTo>
                  <a:pt x="551865" y="0"/>
                </a:lnTo>
                <a:close/>
              </a:path>
            </a:pathLst>
          </a:custGeom>
          <a:solidFill>
            <a:srgbClr val="6B4A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696065" y="3432707"/>
            <a:ext cx="129730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3810" algn="ctr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010202"/>
                </a:solidFill>
                <a:latin typeface="Arial"/>
                <a:cs typeface="Arial"/>
              </a:rPr>
              <a:t>Ухудшение  </a:t>
            </a:r>
            <a:r>
              <a:rPr sz="1400" dirty="0">
                <a:solidFill>
                  <a:srgbClr val="010202"/>
                </a:solidFill>
                <a:latin typeface="Arial"/>
                <a:cs typeface="Arial"/>
              </a:rPr>
              <a:t>переносимости  </a:t>
            </a:r>
            <a:r>
              <a:rPr sz="1400" spc="-10" dirty="0">
                <a:solidFill>
                  <a:srgbClr val="010202"/>
                </a:solidFill>
                <a:latin typeface="Arial"/>
                <a:cs typeface="Arial"/>
              </a:rPr>
              <a:t>терапии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769431" y="2137035"/>
            <a:ext cx="1132840" cy="1132840"/>
          </a:xfrm>
          <a:custGeom>
            <a:avLst/>
            <a:gdLst/>
            <a:ahLst/>
            <a:cxnLst/>
            <a:rect l="l" t="t" r="r" b="b"/>
            <a:pathLst>
              <a:path w="1132839" h="1132839">
                <a:moveTo>
                  <a:pt x="1132636" y="566331"/>
                </a:moveTo>
                <a:lnTo>
                  <a:pt x="1130558" y="615194"/>
                </a:lnTo>
                <a:lnTo>
                  <a:pt x="1124435" y="662903"/>
                </a:lnTo>
                <a:lnTo>
                  <a:pt x="1114437" y="709289"/>
                </a:lnTo>
                <a:lnTo>
                  <a:pt x="1100736" y="754181"/>
                </a:lnTo>
                <a:lnTo>
                  <a:pt x="1083500" y="797408"/>
                </a:lnTo>
                <a:lnTo>
                  <a:pt x="1062900" y="838802"/>
                </a:lnTo>
                <a:lnTo>
                  <a:pt x="1039106" y="878192"/>
                </a:lnTo>
                <a:lnTo>
                  <a:pt x="1012288" y="915407"/>
                </a:lnTo>
                <a:lnTo>
                  <a:pt x="982615" y="950279"/>
                </a:lnTo>
                <a:lnTo>
                  <a:pt x="950258" y="982636"/>
                </a:lnTo>
                <a:lnTo>
                  <a:pt x="915387" y="1012309"/>
                </a:lnTo>
                <a:lnTo>
                  <a:pt x="878172" y="1039128"/>
                </a:lnTo>
                <a:lnTo>
                  <a:pt x="838782" y="1062923"/>
                </a:lnTo>
                <a:lnTo>
                  <a:pt x="797388" y="1083524"/>
                </a:lnTo>
                <a:lnTo>
                  <a:pt x="754160" y="1100760"/>
                </a:lnTo>
                <a:lnTo>
                  <a:pt x="709268" y="1114462"/>
                </a:lnTo>
                <a:lnTo>
                  <a:pt x="662881" y="1124460"/>
                </a:lnTo>
                <a:lnTo>
                  <a:pt x="615170" y="1130583"/>
                </a:lnTo>
                <a:lnTo>
                  <a:pt x="566305" y="1132662"/>
                </a:lnTo>
                <a:lnTo>
                  <a:pt x="517444" y="1130583"/>
                </a:lnTo>
                <a:lnTo>
                  <a:pt x="469736" y="1124460"/>
                </a:lnTo>
                <a:lnTo>
                  <a:pt x="423353" y="1114462"/>
                </a:lnTo>
                <a:lnTo>
                  <a:pt x="378463" y="1100760"/>
                </a:lnTo>
                <a:lnTo>
                  <a:pt x="335237" y="1083524"/>
                </a:lnTo>
                <a:lnTo>
                  <a:pt x="293845" y="1062923"/>
                </a:lnTo>
                <a:lnTo>
                  <a:pt x="254458" y="1039128"/>
                </a:lnTo>
                <a:lnTo>
                  <a:pt x="217244" y="1012309"/>
                </a:lnTo>
                <a:lnTo>
                  <a:pt x="182374" y="982636"/>
                </a:lnTo>
                <a:lnTo>
                  <a:pt x="150018" y="950279"/>
                </a:lnTo>
                <a:lnTo>
                  <a:pt x="120346" y="915407"/>
                </a:lnTo>
                <a:lnTo>
                  <a:pt x="93528" y="878192"/>
                </a:lnTo>
                <a:lnTo>
                  <a:pt x="69735" y="838802"/>
                </a:lnTo>
                <a:lnTo>
                  <a:pt x="49135" y="797408"/>
                </a:lnTo>
                <a:lnTo>
                  <a:pt x="31900" y="754181"/>
                </a:lnTo>
                <a:lnTo>
                  <a:pt x="18198" y="709289"/>
                </a:lnTo>
                <a:lnTo>
                  <a:pt x="8201" y="662903"/>
                </a:lnTo>
                <a:lnTo>
                  <a:pt x="2078" y="615194"/>
                </a:lnTo>
                <a:lnTo>
                  <a:pt x="0" y="566331"/>
                </a:lnTo>
                <a:lnTo>
                  <a:pt x="2078" y="517467"/>
                </a:lnTo>
                <a:lnTo>
                  <a:pt x="8201" y="469758"/>
                </a:lnTo>
                <a:lnTo>
                  <a:pt x="18198" y="423372"/>
                </a:lnTo>
                <a:lnTo>
                  <a:pt x="31900" y="378481"/>
                </a:lnTo>
                <a:lnTo>
                  <a:pt x="49135" y="335253"/>
                </a:lnTo>
                <a:lnTo>
                  <a:pt x="69735" y="293859"/>
                </a:lnTo>
                <a:lnTo>
                  <a:pt x="93528" y="254470"/>
                </a:lnTo>
                <a:lnTo>
                  <a:pt x="120346" y="217254"/>
                </a:lnTo>
                <a:lnTo>
                  <a:pt x="150018" y="182383"/>
                </a:lnTo>
                <a:lnTo>
                  <a:pt x="182374" y="150025"/>
                </a:lnTo>
                <a:lnTo>
                  <a:pt x="217244" y="120352"/>
                </a:lnTo>
                <a:lnTo>
                  <a:pt x="254458" y="93533"/>
                </a:lnTo>
                <a:lnTo>
                  <a:pt x="293845" y="69738"/>
                </a:lnTo>
                <a:lnTo>
                  <a:pt x="335237" y="49138"/>
                </a:lnTo>
                <a:lnTo>
                  <a:pt x="378463" y="31901"/>
                </a:lnTo>
                <a:lnTo>
                  <a:pt x="423353" y="18199"/>
                </a:lnTo>
                <a:lnTo>
                  <a:pt x="469736" y="8202"/>
                </a:lnTo>
                <a:lnTo>
                  <a:pt x="517444" y="2078"/>
                </a:lnTo>
                <a:lnTo>
                  <a:pt x="566305" y="0"/>
                </a:lnTo>
                <a:lnTo>
                  <a:pt x="615170" y="2078"/>
                </a:lnTo>
                <a:lnTo>
                  <a:pt x="662881" y="8202"/>
                </a:lnTo>
                <a:lnTo>
                  <a:pt x="709268" y="18199"/>
                </a:lnTo>
                <a:lnTo>
                  <a:pt x="754160" y="31901"/>
                </a:lnTo>
                <a:lnTo>
                  <a:pt x="797388" y="49138"/>
                </a:lnTo>
                <a:lnTo>
                  <a:pt x="838782" y="69738"/>
                </a:lnTo>
                <a:lnTo>
                  <a:pt x="878172" y="93533"/>
                </a:lnTo>
                <a:lnTo>
                  <a:pt x="915387" y="120352"/>
                </a:lnTo>
                <a:lnTo>
                  <a:pt x="950258" y="150025"/>
                </a:lnTo>
                <a:lnTo>
                  <a:pt x="982615" y="182383"/>
                </a:lnTo>
                <a:lnTo>
                  <a:pt x="1012288" y="217254"/>
                </a:lnTo>
                <a:lnTo>
                  <a:pt x="1039106" y="254470"/>
                </a:lnTo>
                <a:lnTo>
                  <a:pt x="1062900" y="293859"/>
                </a:lnTo>
                <a:lnTo>
                  <a:pt x="1083500" y="335253"/>
                </a:lnTo>
                <a:lnTo>
                  <a:pt x="1100736" y="378481"/>
                </a:lnTo>
                <a:lnTo>
                  <a:pt x="1114437" y="423372"/>
                </a:lnTo>
                <a:lnTo>
                  <a:pt x="1124435" y="469758"/>
                </a:lnTo>
                <a:lnTo>
                  <a:pt x="1130558" y="517467"/>
                </a:lnTo>
                <a:lnTo>
                  <a:pt x="1132636" y="566331"/>
                </a:lnTo>
                <a:lnTo>
                  <a:pt x="1130558" y="517467"/>
                </a:lnTo>
                <a:lnTo>
                  <a:pt x="1124435" y="469758"/>
                </a:lnTo>
                <a:lnTo>
                  <a:pt x="1114437" y="423372"/>
                </a:lnTo>
                <a:lnTo>
                  <a:pt x="1100736" y="378481"/>
                </a:lnTo>
                <a:lnTo>
                  <a:pt x="1083500" y="335253"/>
                </a:lnTo>
                <a:lnTo>
                  <a:pt x="1062900" y="293859"/>
                </a:lnTo>
                <a:lnTo>
                  <a:pt x="1039106" y="254470"/>
                </a:lnTo>
                <a:lnTo>
                  <a:pt x="1012288" y="217254"/>
                </a:lnTo>
                <a:lnTo>
                  <a:pt x="982615" y="182383"/>
                </a:lnTo>
                <a:lnTo>
                  <a:pt x="950258" y="150025"/>
                </a:lnTo>
                <a:lnTo>
                  <a:pt x="915387" y="120352"/>
                </a:lnTo>
                <a:lnTo>
                  <a:pt x="878172" y="93533"/>
                </a:lnTo>
                <a:lnTo>
                  <a:pt x="838782" y="69738"/>
                </a:lnTo>
                <a:lnTo>
                  <a:pt x="797388" y="49138"/>
                </a:lnTo>
                <a:lnTo>
                  <a:pt x="754160" y="31901"/>
                </a:lnTo>
                <a:lnTo>
                  <a:pt x="709268" y="18199"/>
                </a:lnTo>
                <a:lnTo>
                  <a:pt x="662881" y="8202"/>
                </a:lnTo>
                <a:lnTo>
                  <a:pt x="615170" y="2078"/>
                </a:lnTo>
                <a:lnTo>
                  <a:pt x="566305" y="0"/>
                </a:lnTo>
                <a:lnTo>
                  <a:pt x="517444" y="2078"/>
                </a:lnTo>
                <a:lnTo>
                  <a:pt x="469736" y="8202"/>
                </a:lnTo>
                <a:lnTo>
                  <a:pt x="423353" y="18199"/>
                </a:lnTo>
                <a:lnTo>
                  <a:pt x="378463" y="31901"/>
                </a:lnTo>
                <a:lnTo>
                  <a:pt x="335237" y="49138"/>
                </a:lnTo>
                <a:lnTo>
                  <a:pt x="293845" y="69738"/>
                </a:lnTo>
                <a:lnTo>
                  <a:pt x="254458" y="93533"/>
                </a:lnTo>
                <a:lnTo>
                  <a:pt x="217244" y="120352"/>
                </a:lnTo>
                <a:lnTo>
                  <a:pt x="182374" y="150025"/>
                </a:lnTo>
                <a:lnTo>
                  <a:pt x="150018" y="182383"/>
                </a:lnTo>
                <a:lnTo>
                  <a:pt x="120346" y="217254"/>
                </a:lnTo>
                <a:lnTo>
                  <a:pt x="93528" y="254470"/>
                </a:lnTo>
                <a:lnTo>
                  <a:pt x="69735" y="293859"/>
                </a:lnTo>
                <a:lnTo>
                  <a:pt x="49135" y="335253"/>
                </a:lnTo>
                <a:lnTo>
                  <a:pt x="31900" y="378481"/>
                </a:lnTo>
                <a:lnTo>
                  <a:pt x="18198" y="423372"/>
                </a:lnTo>
                <a:lnTo>
                  <a:pt x="8201" y="469758"/>
                </a:lnTo>
                <a:lnTo>
                  <a:pt x="2078" y="517467"/>
                </a:lnTo>
                <a:lnTo>
                  <a:pt x="0" y="566331"/>
                </a:lnTo>
                <a:lnTo>
                  <a:pt x="2078" y="615194"/>
                </a:lnTo>
                <a:lnTo>
                  <a:pt x="8201" y="662903"/>
                </a:lnTo>
                <a:lnTo>
                  <a:pt x="18198" y="709289"/>
                </a:lnTo>
                <a:lnTo>
                  <a:pt x="31900" y="754181"/>
                </a:lnTo>
                <a:lnTo>
                  <a:pt x="49135" y="797408"/>
                </a:lnTo>
                <a:lnTo>
                  <a:pt x="69735" y="838802"/>
                </a:lnTo>
                <a:lnTo>
                  <a:pt x="93528" y="878192"/>
                </a:lnTo>
                <a:lnTo>
                  <a:pt x="120346" y="915407"/>
                </a:lnTo>
                <a:lnTo>
                  <a:pt x="150018" y="950279"/>
                </a:lnTo>
                <a:lnTo>
                  <a:pt x="182374" y="982636"/>
                </a:lnTo>
                <a:lnTo>
                  <a:pt x="217244" y="1012309"/>
                </a:lnTo>
                <a:lnTo>
                  <a:pt x="254458" y="1039128"/>
                </a:lnTo>
                <a:lnTo>
                  <a:pt x="293845" y="1062923"/>
                </a:lnTo>
                <a:lnTo>
                  <a:pt x="335237" y="1083524"/>
                </a:lnTo>
                <a:lnTo>
                  <a:pt x="378463" y="1100760"/>
                </a:lnTo>
                <a:lnTo>
                  <a:pt x="423353" y="1114462"/>
                </a:lnTo>
                <a:lnTo>
                  <a:pt x="469736" y="1124460"/>
                </a:lnTo>
                <a:lnTo>
                  <a:pt x="517444" y="1130583"/>
                </a:lnTo>
                <a:lnTo>
                  <a:pt x="566305" y="1132662"/>
                </a:lnTo>
                <a:lnTo>
                  <a:pt x="615170" y="1130583"/>
                </a:lnTo>
                <a:lnTo>
                  <a:pt x="662881" y="1124460"/>
                </a:lnTo>
                <a:lnTo>
                  <a:pt x="709268" y="1114462"/>
                </a:lnTo>
                <a:lnTo>
                  <a:pt x="754160" y="1100760"/>
                </a:lnTo>
                <a:lnTo>
                  <a:pt x="797388" y="1083524"/>
                </a:lnTo>
                <a:lnTo>
                  <a:pt x="838782" y="1062923"/>
                </a:lnTo>
                <a:lnTo>
                  <a:pt x="878172" y="1039128"/>
                </a:lnTo>
                <a:lnTo>
                  <a:pt x="915387" y="1012309"/>
                </a:lnTo>
                <a:lnTo>
                  <a:pt x="950258" y="982636"/>
                </a:lnTo>
                <a:lnTo>
                  <a:pt x="982615" y="950279"/>
                </a:lnTo>
                <a:lnTo>
                  <a:pt x="1012288" y="915407"/>
                </a:lnTo>
                <a:lnTo>
                  <a:pt x="1039106" y="878192"/>
                </a:lnTo>
                <a:lnTo>
                  <a:pt x="1062900" y="838802"/>
                </a:lnTo>
                <a:lnTo>
                  <a:pt x="1083500" y="797408"/>
                </a:lnTo>
                <a:lnTo>
                  <a:pt x="1100736" y="754181"/>
                </a:lnTo>
                <a:lnTo>
                  <a:pt x="1114437" y="709289"/>
                </a:lnTo>
                <a:lnTo>
                  <a:pt x="1124435" y="662903"/>
                </a:lnTo>
                <a:lnTo>
                  <a:pt x="1130558" y="615194"/>
                </a:lnTo>
                <a:lnTo>
                  <a:pt x="1132636" y="566331"/>
                </a:lnTo>
                <a:close/>
              </a:path>
            </a:pathLst>
          </a:custGeom>
          <a:ln w="19050">
            <a:solidFill>
              <a:srgbClr val="B29E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276293" y="2248455"/>
            <a:ext cx="147015" cy="19444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115008" y="2466453"/>
            <a:ext cx="486409" cy="720725"/>
          </a:xfrm>
          <a:custGeom>
            <a:avLst/>
            <a:gdLst/>
            <a:ahLst/>
            <a:cxnLst/>
            <a:rect l="l" t="t" r="r" b="b"/>
            <a:pathLst>
              <a:path w="486410" h="720725">
                <a:moveTo>
                  <a:pt x="343366" y="111904"/>
                </a:moveTo>
                <a:lnTo>
                  <a:pt x="142668" y="111904"/>
                </a:lnTo>
                <a:lnTo>
                  <a:pt x="143011" y="112006"/>
                </a:lnTo>
                <a:lnTo>
                  <a:pt x="146091" y="139062"/>
                </a:lnTo>
                <a:lnTo>
                  <a:pt x="144847" y="165361"/>
                </a:lnTo>
                <a:lnTo>
                  <a:pt x="139158" y="191265"/>
                </a:lnTo>
                <a:lnTo>
                  <a:pt x="128901" y="217136"/>
                </a:lnTo>
                <a:lnTo>
                  <a:pt x="106075" y="265169"/>
                </a:lnTo>
                <a:lnTo>
                  <a:pt x="83860" y="313498"/>
                </a:lnTo>
                <a:lnTo>
                  <a:pt x="62067" y="362030"/>
                </a:lnTo>
                <a:lnTo>
                  <a:pt x="17141" y="463491"/>
                </a:lnTo>
                <a:lnTo>
                  <a:pt x="15490" y="467288"/>
                </a:lnTo>
                <a:lnTo>
                  <a:pt x="13966" y="470869"/>
                </a:lnTo>
                <a:lnTo>
                  <a:pt x="8949" y="482350"/>
                </a:lnTo>
                <a:lnTo>
                  <a:pt x="58262" y="504771"/>
                </a:lnTo>
                <a:lnTo>
                  <a:pt x="159305" y="513262"/>
                </a:lnTo>
                <a:lnTo>
                  <a:pt x="167534" y="513503"/>
                </a:lnTo>
                <a:lnTo>
                  <a:pt x="169008" y="513757"/>
                </a:lnTo>
                <a:lnTo>
                  <a:pt x="169427" y="513846"/>
                </a:lnTo>
                <a:lnTo>
                  <a:pt x="171196" y="532878"/>
                </a:lnTo>
                <a:lnTo>
                  <a:pt x="174922" y="571526"/>
                </a:lnTo>
                <a:lnTo>
                  <a:pt x="179524" y="616361"/>
                </a:lnTo>
                <a:lnTo>
                  <a:pt x="183917" y="653915"/>
                </a:lnTo>
                <a:lnTo>
                  <a:pt x="184336" y="656963"/>
                </a:lnTo>
                <a:lnTo>
                  <a:pt x="184527" y="658499"/>
                </a:lnTo>
                <a:lnTo>
                  <a:pt x="189406" y="696557"/>
                </a:lnTo>
                <a:lnTo>
                  <a:pt x="232139" y="720463"/>
                </a:lnTo>
                <a:lnTo>
                  <a:pt x="237257" y="720424"/>
                </a:lnTo>
                <a:lnTo>
                  <a:pt x="243023" y="720297"/>
                </a:lnTo>
                <a:lnTo>
                  <a:pt x="258454" y="720297"/>
                </a:lnTo>
                <a:lnTo>
                  <a:pt x="293537" y="704310"/>
                </a:lnTo>
                <a:lnTo>
                  <a:pt x="301519" y="658499"/>
                </a:lnTo>
                <a:lnTo>
                  <a:pt x="301710" y="656963"/>
                </a:lnTo>
                <a:lnTo>
                  <a:pt x="306521" y="616305"/>
                </a:lnTo>
                <a:lnTo>
                  <a:pt x="311128" y="571412"/>
                </a:lnTo>
                <a:lnTo>
                  <a:pt x="314860" y="532753"/>
                </a:lnTo>
                <a:lnTo>
                  <a:pt x="316620" y="513884"/>
                </a:lnTo>
                <a:lnTo>
                  <a:pt x="481085" y="492713"/>
                </a:lnTo>
                <a:lnTo>
                  <a:pt x="423980" y="362030"/>
                </a:lnTo>
                <a:lnTo>
                  <a:pt x="402186" y="313498"/>
                </a:lnTo>
                <a:lnTo>
                  <a:pt x="379971" y="265169"/>
                </a:lnTo>
                <a:lnTo>
                  <a:pt x="357145" y="217136"/>
                </a:lnTo>
                <a:lnTo>
                  <a:pt x="346888" y="191265"/>
                </a:lnTo>
                <a:lnTo>
                  <a:pt x="341199" y="165361"/>
                </a:lnTo>
                <a:lnTo>
                  <a:pt x="339956" y="139062"/>
                </a:lnTo>
                <a:lnTo>
                  <a:pt x="343036" y="112006"/>
                </a:lnTo>
                <a:lnTo>
                  <a:pt x="343366" y="111904"/>
                </a:lnTo>
                <a:close/>
              </a:path>
              <a:path w="486410" h="720725">
                <a:moveTo>
                  <a:pt x="258454" y="720297"/>
                </a:moveTo>
                <a:lnTo>
                  <a:pt x="243023" y="720297"/>
                </a:lnTo>
                <a:lnTo>
                  <a:pt x="248789" y="720424"/>
                </a:lnTo>
                <a:lnTo>
                  <a:pt x="253907" y="720463"/>
                </a:lnTo>
                <a:lnTo>
                  <a:pt x="258454" y="720297"/>
                </a:lnTo>
                <a:close/>
              </a:path>
              <a:path w="486410" h="720725">
                <a:moveTo>
                  <a:pt x="295789" y="0"/>
                </a:moveTo>
                <a:lnTo>
                  <a:pt x="243023" y="42"/>
                </a:lnTo>
                <a:lnTo>
                  <a:pt x="172665" y="42"/>
                </a:lnTo>
                <a:lnTo>
                  <a:pt x="144755" y="3620"/>
                </a:lnTo>
                <a:lnTo>
                  <a:pt x="104419" y="31959"/>
                </a:lnTo>
                <a:lnTo>
                  <a:pt x="86932" y="69495"/>
                </a:lnTo>
                <a:lnTo>
                  <a:pt x="73783" y="106887"/>
                </a:lnTo>
                <a:lnTo>
                  <a:pt x="60310" y="143376"/>
                </a:lnTo>
                <a:lnTo>
                  <a:pt x="53566" y="161569"/>
                </a:lnTo>
                <a:lnTo>
                  <a:pt x="46783" y="179785"/>
                </a:lnTo>
                <a:lnTo>
                  <a:pt x="35955" y="208461"/>
                </a:lnTo>
                <a:lnTo>
                  <a:pt x="25039" y="237110"/>
                </a:lnTo>
                <a:lnTo>
                  <a:pt x="14205" y="265793"/>
                </a:lnTo>
                <a:lnTo>
                  <a:pt x="3628" y="294568"/>
                </a:lnTo>
                <a:lnTo>
                  <a:pt x="0" y="310186"/>
                </a:lnTo>
                <a:lnTo>
                  <a:pt x="1231" y="322902"/>
                </a:lnTo>
                <a:lnTo>
                  <a:pt x="7068" y="332512"/>
                </a:lnTo>
                <a:lnTo>
                  <a:pt x="17255" y="338815"/>
                </a:lnTo>
                <a:lnTo>
                  <a:pt x="29288" y="340971"/>
                </a:lnTo>
                <a:lnTo>
                  <a:pt x="39768" y="337775"/>
                </a:lnTo>
                <a:lnTo>
                  <a:pt x="48782" y="329162"/>
                </a:lnTo>
                <a:lnTo>
                  <a:pt x="56422" y="315066"/>
                </a:lnTo>
                <a:lnTo>
                  <a:pt x="106803" y="193438"/>
                </a:lnTo>
                <a:lnTo>
                  <a:pt x="110935" y="183546"/>
                </a:lnTo>
                <a:lnTo>
                  <a:pt x="128178" y="143346"/>
                </a:lnTo>
                <a:lnTo>
                  <a:pt x="142668" y="111904"/>
                </a:lnTo>
                <a:lnTo>
                  <a:pt x="414114" y="111904"/>
                </a:lnTo>
                <a:lnTo>
                  <a:pt x="412263" y="106887"/>
                </a:lnTo>
                <a:lnTo>
                  <a:pt x="399107" y="69494"/>
                </a:lnTo>
                <a:lnTo>
                  <a:pt x="381638" y="31959"/>
                </a:lnTo>
                <a:lnTo>
                  <a:pt x="341294" y="3620"/>
                </a:lnTo>
                <a:lnTo>
                  <a:pt x="313381" y="42"/>
                </a:lnTo>
                <a:lnTo>
                  <a:pt x="243023" y="42"/>
                </a:lnTo>
                <a:lnTo>
                  <a:pt x="295789" y="0"/>
                </a:lnTo>
                <a:close/>
              </a:path>
              <a:path w="486410" h="720725">
                <a:moveTo>
                  <a:pt x="414114" y="111904"/>
                </a:moveTo>
                <a:lnTo>
                  <a:pt x="343366" y="111904"/>
                </a:lnTo>
                <a:lnTo>
                  <a:pt x="348278" y="122376"/>
                </a:lnTo>
                <a:lnTo>
                  <a:pt x="353113" y="132868"/>
                </a:lnTo>
                <a:lnTo>
                  <a:pt x="375113" y="183546"/>
                </a:lnTo>
                <a:lnTo>
                  <a:pt x="429624" y="315066"/>
                </a:lnTo>
                <a:lnTo>
                  <a:pt x="437264" y="329162"/>
                </a:lnTo>
                <a:lnTo>
                  <a:pt x="446279" y="337775"/>
                </a:lnTo>
                <a:lnTo>
                  <a:pt x="456758" y="340971"/>
                </a:lnTo>
                <a:lnTo>
                  <a:pt x="468791" y="338815"/>
                </a:lnTo>
                <a:lnTo>
                  <a:pt x="478978" y="332512"/>
                </a:lnTo>
                <a:lnTo>
                  <a:pt x="484815" y="322902"/>
                </a:lnTo>
                <a:lnTo>
                  <a:pt x="486047" y="310186"/>
                </a:lnTo>
                <a:lnTo>
                  <a:pt x="482418" y="294568"/>
                </a:lnTo>
                <a:lnTo>
                  <a:pt x="471841" y="265793"/>
                </a:lnTo>
                <a:lnTo>
                  <a:pt x="461009" y="237110"/>
                </a:lnTo>
                <a:lnTo>
                  <a:pt x="450096" y="208461"/>
                </a:lnTo>
                <a:lnTo>
                  <a:pt x="439276" y="179785"/>
                </a:lnTo>
                <a:lnTo>
                  <a:pt x="432485" y="161569"/>
                </a:lnTo>
                <a:lnTo>
                  <a:pt x="414114" y="111904"/>
                </a:lnTo>
                <a:close/>
              </a:path>
            </a:pathLst>
          </a:custGeom>
          <a:solidFill>
            <a:srgbClr val="6B4A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328421" y="2587554"/>
            <a:ext cx="77457" cy="22264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4620754" y="3432707"/>
            <a:ext cx="171767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010202"/>
                </a:solidFill>
                <a:latin typeface="Arial"/>
                <a:cs typeface="Arial"/>
              </a:rPr>
              <a:t>Увеличение</a:t>
            </a:r>
            <a:r>
              <a:rPr sz="14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10202"/>
                </a:solidFill>
                <a:latin typeface="Arial"/>
                <a:cs typeface="Arial"/>
              </a:rPr>
              <a:t>частоты  </a:t>
            </a:r>
            <a:r>
              <a:rPr sz="1400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1400" spc="-5" dirty="0">
                <a:solidFill>
                  <a:srgbClr val="010202"/>
                </a:solidFill>
                <a:latin typeface="Arial"/>
                <a:cs typeface="Arial"/>
              </a:rPr>
              <a:t>выраженности  побочных</a:t>
            </a:r>
            <a:r>
              <a:rPr sz="1400" spc="-8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10202"/>
                </a:solidFill>
                <a:latin typeface="Arial"/>
                <a:cs typeface="Arial"/>
              </a:rPr>
              <a:t>эффектов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909539" y="2137035"/>
            <a:ext cx="1132840" cy="1132840"/>
          </a:xfrm>
          <a:custGeom>
            <a:avLst/>
            <a:gdLst/>
            <a:ahLst/>
            <a:cxnLst/>
            <a:rect l="l" t="t" r="r" b="b"/>
            <a:pathLst>
              <a:path w="1132839" h="1132839">
                <a:moveTo>
                  <a:pt x="1132636" y="566331"/>
                </a:moveTo>
                <a:lnTo>
                  <a:pt x="1130558" y="615194"/>
                </a:lnTo>
                <a:lnTo>
                  <a:pt x="1124435" y="662903"/>
                </a:lnTo>
                <a:lnTo>
                  <a:pt x="1114437" y="709289"/>
                </a:lnTo>
                <a:lnTo>
                  <a:pt x="1100736" y="754181"/>
                </a:lnTo>
                <a:lnTo>
                  <a:pt x="1083500" y="797408"/>
                </a:lnTo>
                <a:lnTo>
                  <a:pt x="1062900" y="838802"/>
                </a:lnTo>
                <a:lnTo>
                  <a:pt x="1039106" y="878192"/>
                </a:lnTo>
                <a:lnTo>
                  <a:pt x="1012288" y="915407"/>
                </a:lnTo>
                <a:lnTo>
                  <a:pt x="982615" y="950279"/>
                </a:lnTo>
                <a:lnTo>
                  <a:pt x="950258" y="982636"/>
                </a:lnTo>
                <a:lnTo>
                  <a:pt x="915387" y="1012309"/>
                </a:lnTo>
                <a:lnTo>
                  <a:pt x="878172" y="1039128"/>
                </a:lnTo>
                <a:lnTo>
                  <a:pt x="838782" y="1062923"/>
                </a:lnTo>
                <a:lnTo>
                  <a:pt x="797388" y="1083524"/>
                </a:lnTo>
                <a:lnTo>
                  <a:pt x="754160" y="1100760"/>
                </a:lnTo>
                <a:lnTo>
                  <a:pt x="709268" y="1114462"/>
                </a:lnTo>
                <a:lnTo>
                  <a:pt x="662881" y="1124460"/>
                </a:lnTo>
                <a:lnTo>
                  <a:pt x="615170" y="1130583"/>
                </a:lnTo>
                <a:lnTo>
                  <a:pt x="566305" y="1132662"/>
                </a:lnTo>
                <a:lnTo>
                  <a:pt x="517444" y="1130583"/>
                </a:lnTo>
                <a:lnTo>
                  <a:pt x="469736" y="1124460"/>
                </a:lnTo>
                <a:lnTo>
                  <a:pt x="423353" y="1114462"/>
                </a:lnTo>
                <a:lnTo>
                  <a:pt x="378463" y="1100760"/>
                </a:lnTo>
                <a:lnTo>
                  <a:pt x="335237" y="1083524"/>
                </a:lnTo>
                <a:lnTo>
                  <a:pt x="293845" y="1062923"/>
                </a:lnTo>
                <a:lnTo>
                  <a:pt x="254458" y="1039128"/>
                </a:lnTo>
                <a:lnTo>
                  <a:pt x="217244" y="1012309"/>
                </a:lnTo>
                <a:lnTo>
                  <a:pt x="182374" y="982636"/>
                </a:lnTo>
                <a:lnTo>
                  <a:pt x="150018" y="950279"/>
                </a:lnTo>
                <a:lnTo>
                  <a:pt x="120346" y="915407"/>
                </a:lnTo>
                <a:lnTo>
                  <a:pt x="93528" y="878192"/>
                </a:lnTo>
                <a:lnTo>
                  <a:pt x="69735" y="838802"/>
                </a:lnTo>
                <a:lnTo>
                  <a:pt x="49135" y="797408"/>
                </a:lnTo>
                <a:lnTo>
                  <a:pt x="31900" y="754181"/>
                </a:lnTo>
                <a:lnTo>
                  <a:pt x="18198" y="709289"/>
                </a:lnTo>
                <a:lnTo>
                  <a:pt x="8201" y="662903"/>
                </a:lnTo>
                <a:lnTo>
                  <a:pt x="2078" y="615194"/>
                </a:lnTo>
                <a:lnTo>
                  <a:pt x="0" y="566331"/>
                </a:lnTo>
                <a:lnTo>
                  <a:pt x="2078" y="517467"/>
                </a:lnTo>
                <a:lnTo>
                  <a:pt x="8201" y="469758"/>
                </a:lnTo>
                <a:lnTo>
                  <a:pt x="18198" y="423372"/>
                </a:lnTo>
                <a:lnTo>
                  <a:pt x="31900" y="378481"/>
                </a:lnTo>
                <a:lnTo>
                  <a:pt x="49135" y="335253"/>
                </a:lnTo>
                <a:lnTo>
                  <a:pt x="69735" y="293859"/>
                </a:lnTo>
                <a:lnTo>
                  <a:pt x="93528" y="254470"/>
                </a:lnTo>
                <a:lnTo>
                  <a:pt x="120346" y="217254"/>
                </a:lnTo>
                <a:lnTo>
                  <a:pt x="150018" y="182383"/>
                </a:lnTo>
                <a:lnTo>
                  <a:pt x="182374" y="150025"/>
                </a:lnTo>
                <a:lnTo>
                  <a:pt x="217244" y="120352"/>
                </a:lnTo>
                <a:lnTo>
                  <a:pt x="254458" y="93533"/>
                </a:lnTo>
                <a:lnTo>
                  <a:pt x="293845" y="69738"/>
                </a:lnTo>
                <a:lnTo>
                  <a:pt x="335237" y="49138"/>
                </a:lnTo>
                <a:lnTo>
                  <a:pt x="378463" y="31901"/>
                </a:lnTo>
                <a:lnTo>
                  <a:pt x="423353" y="18199"/>
                </a:lnTo>
                <a:lnTo>
                  <a:pt x="469736" y="8202"/>
                </a:lnTo>
                <a:lnTo>
                  <a:pt x="517444" y="2078"/>
                </a:lnTo>
                <a:lnTo>
                  <a:pt x="566305" y="0"/>
                </a:lnTo>
                <a:lnTo>
                  <a:pt x="615170" y="2078"/>
                </a:lnTo>
                <a:lnTo>
                  <a:pt x="662881" y="8202"/>
                </a:lnTo>
                <a:lnTo>
                  <a:pt x="709268" y="18199"/>
                </a:lnTo>
                <a:lnTo>
                  <a:pt x="754160" y="31901"/>
                </a:lnTo>
                <a:lnTo>
                  <a:pt x="797388" y="49138"/>
                </a:lnTo>
                <a:lnTo>
                  <a:pt x="838782" y="69738"/>
                </a:lnTo>
                <a:lnTo>
                  <a:pt x="878172" y="93533"/>
                </a:lnTo>
                <a:lnTo>
                  <a:pt x="915387" y="120352"/>
                </a:lnTo>
                <a:lnTo>
                  <a:pt x="950258" y="150025"/>
                </a:lnTo>
                <a:lnTo>
                  <a:pt x="982615" y="182383"/>
                </a:lnTo>
                <a:lnTo>
                  <a:pt x="1012288" y="217254"/>
                </a:lnTo>
                <a:lnTo>
                  <a:pt x="1039106" y="254470"/>
                </a:lnTo>
                <a:lnTo>
                  <a:pt x="1062900" y="293859"/>
                </a:lnTo>
                <a:lnTo>
                  <a:pt x="1083500" y="335253"/>
                </a:lnTo>
                <a:lnTo>
                  <a:pt x="1100736" y="378481"/>
                </a:lnTo>
                <a:lnTo>
                  <a:pt x="1114437" y="423372"/>
                </a:lnTo>
                <a:lnTo>
                  <a:pt x="1124435" y="469758"/>
                </a:lnTo>
                <a:lnTo>
                  <a:pt x="1130558" y="517467"/>
                </a:lnTo>
                <a:lnTo>
                  <a:pt x="1132636" y="566331"/>
                </a:lnTo>
                <a:lnTo>
                  <a:pt x="1130558" y="517467"/>
                </a:lnTo>
                <a:lnTo>
                  <a:pt x="1124435" y="469758"/>
                </a:lnTo>
                <a:lnTo>
                  <a:pt x="1114437" y="423372"/>
                </a:lnTo>
                <a:lnTo>
                  <a:pt x="1100736" y="378481"/>
                </a:lnTo>
                <a:lnTo>
                  <a:pt x="1083500" y="335253"/>
                </a:lnTo>
                <a:lnTo>
                  <a:pt x="1062900" y="293859"/>
                </a:lnTo>
                <a:lnTo>
                  <a:pt x="1039106" y="254470"/>
                </a:lnTo>
                <a:lnTo>
                  <a:pt x="1012288" y="217254"/>
                </a:lnTo>
                <a:lnTo>
                  <a:pt x="982615" y="182383"/>
                </a:lnTo>
                <a:lnTo>
                  <a:pt x="950258" y="150025"/>
                </a:lnTo>
                <a:lnTo>
                  <a:pt x="915387" y="120352"/>
                </a:lnTo>
                <a:lnTo>
                  <a:pt x="878172" y="93533"/>
                </a:lnTo>
                <a:lnTo>
                  <a:pt x="838782" y="69738"/>
                </a:lnTo>
                <a:lnTo>
                  <a:pt x="797388" y="49138"/>
                </a:lnTo>
                <a:lnTo>
                  <a:pt x="754160" y="31901"/>
                </a:lnTo>
                <a:lnTo>
                  <a:pt x="709268" y="18199"/>
                </a:lnTo>
                <a:lnTo>
                  <a:pt x="662881" y="8202"/>
                </a:lnTo>
                <a:lnTo>
                  <a:pt x="615170" y="2078"/>
                </a:lnTo>
                <a:lnTo>
                  <a:pt x="566305" y="0"/>
                </a:lnTo>
                <a:lnTo>
                  <a:pt x="517444" y="2078"/>
                </a:lnTo>
                <a:lnTo>
                  <a:pt x="469736" y="8202"/>
                </a:lnTo>
                <a:lnTo>
                  <a:pt x="423353" y="18199"/>
                </a:lnTo>
                <a:lnTo>
                  <a:pt x="378463" y="31901"/>
                </a:lnTo>
                <a:lnTo>
                  <a:pt x="335237" y="49138"/>
                </a:lnTo>
                <a:lnTo>
                  <a:pt x="293845" y="69738"/>
                </a:lnTo>
                <a:lnTo>
                  <a:pt x="254458" y="93533"/>
                </a:lnTo>
                <a:lnTo>
                  <a:pt x="217244" y="120352"/>
                </a:lnTo>
                <a:lnTo>
                  <a:pt x="182374" y="150025"/>
                </a:lnTo>
                <a:lnTo>
                  <a:pt x="150018" y="182383"/>
                </a:lnTo>
                <a:lnTo>
                  <a:pt x="120346" y="217254"/>
                </a:lnTo>
                <a:lnTo>
                  <a:pt x="93528" y="254470"/>
                </a:lnTo>
                <a:lnTo>
                  <a:pt x="69735" y="293859"/>
                </a:lnTo>
                <a:lnTo>
                  <a:pt x="49135" y="335253"/>
                </a:lnTo>
                <a:lnTo>
                  <a:pt x="31900" y="378481"/>
                </a:lnTo>
                <a:lnTo>
                  <a:pt x="18198" y="423372"/>
                </a:lnTo>
                <a:lnTo>
                  <a:pt x="8201" y="469758"/>
                </a:lnTo>
                <a:lnTo>
                  <a:pt x="2078" y="517467"/>
                </a:lnTo>
                <a:lnTo>
                  <a:pt x="0" y="566331"/>
                </a:lnTo>
                <a:lnTo>
                  <a:pt x="2078" y="615194"/>
                </a:lnTo>
                <a:lnTo>
                  <a:pt x="8201" y="662903"/>
                </a:lnTo>
                <a:lnTo>
                  <a:pt x="18198" y="709289"/>
                </a:lnTo>
                <a:lnTo>
                  <a:pt x="31900" y="754181"/>
                </a:lnTo>
                <a:lnTo>
                  <a:pt x="49135" y="797408"/>
                </a:lnTo>
                <a:lnTo>
                  <a:pt x="69735" y="838802"/>
                </a:lnTo>
                <a:lnTo>
                  <a:pt x="93528" y="878192"/>
                </a:lnTo>
                <a:lnTo>
                  <a:pt x="120346" y="915407"/>
                </a:lnTo>
                <a:lnTo>
                  <a:pt x="150018" y="950279"/>
                </a:lnTo>
                <a:lnTo>
                  <a:pt x="182374" y="982636"/>
                </a:lnTo>
                <a:lnTo>
                  <a:pt x="217244" y="1012309"/>
                </a:lnTo>
                <a:lnTo>
                  <a:pt x="254458" y="1039128"/>
                </a:lnTo>
                <a:lnTo>
                  <a:pt x="293845" y="1062923"/>
                </a:lnTo>
                <a:lnTo>
                  <a:pt x="335237" y="1083524"/>
                </a:lnTo>
                <a:lnTo>
                  <a:pt x="378463" y="1100760"/>
                </a:lnTo>
                <a:lnTo>
                  <a:pt x="423353" y="1114462"/>
                </a:lnTo>
                <a:lnTo>
                  <a:pt x="469736" y="1124460"/>
                </a:lnTo>
                <a:lnTo>
                  <a:pt x="517444" y="1130583"/>
                </a:lnTo>
                <a:lnTo>
                  <a:pt x="566305" y="1132662"/>
                </a:lnTo>
                <a:lnTo>
                  <a:pt x="615170" y="1130583"/>
                </a:lnTo>
                <a:lnTo>
                  <a:pt x="662881" y="1124460"/>
                </a:lnTo>
                <a:lnTo>
                  <a:pt x="709268" y="1114462"/>
                </a:lnTo>
                <a:lnTo>
                  <a:pt x="754160" y="1100760"/>
                </a:lnTo>
                <a:lnTo>
                  <a:pt x="797388" y="1083524"/>
                </a:lnTo>
                <a:lnTo>
                  <a:pt x="838782" y="1062923"/>
                </a:lnTo>
                <a:lnTo>
                  <a:pt x="878172" y="1039128"/>
                </a:lnTo>
                <a:lnTo>
                  <a:pt x="915387" y="1012309"/>
                </a:lnTo>
                <a:lnTo>
                  <a:pt x="950258" y="982636"/>
                </a:lnTo>
                <a:lnTo>
                  <a:pt x="982615" y="950279"/>
                </a:lnTo>
                <a:lnTo>
                  <a:pt x="1012288" y="915407"/>
                </a:lnTo>
                <a:lnTo>
                  <a:pt x="1039106" y="878192"/>
                </a:lnTo>
                <a:lnTo>
                  <a:pt x="1062900" y="838802"/>
                </a:lnTo>
                <a:lnTo>
                  <a:pt x="1083500" y="797408"/>
                </a:lnTo>
                <a:lnTo>
                  <a:pt x="1100736" y="754181"/>
                </a:lnTo>
                <a:lnTo>
                  <a:pt x="1114437" y="709289"/>
                </a:lnTo>
                <a:lnTo>
                  <a:pt x="1124435" y="662903"/>
                </a:lnTo>
                <a:lnTo>
                  <a:pt x="1130558" y="615194"/>
                </a:lnTo>
                <a:lnTo>
                  <a:pt x="1132636" y="566331"/>
                </a:lnTo>
                <a:close/>
              </a:path>
            </a:pathLst>
          </a:custGeom>
          <a:ln w="19050">
            <a:solidFill>
              <a:srgbClr val="B29E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418437" y="2406920"/>
            <a:ext cx="97155" cy="279400"/>
          </a:xfrm>
          <a:custGeom>
            <a:avLst/>
            <a:gdLst/>
            <a:ahLst/>
            <a:cxnLst/>
            <a:rect l="l" t="t" r="r" b="b"/>
            <a:pathLst>
              <a:path w="97154" h="279400">
                <a:moveTo>
                  <a:pt x="22517" y="0"/>
                </a:moveTo>
                <a:lnTo>
                  <a:pt x="17259" y="33388"/>
                </a:lnTo>
                <a:lnTo>
                  <a:pt x="14871" y="47701"/>
                </a:lnTo>
                <a:lnTo>
                  <a:pt x="13969" y="53835"/>
                </a:lnTo>
                <a:lnTo>
                  <a:pt x="11925" y="65913"/>
                </a:lnTo>
                <a:lnTo>
                  <a:pt x="10756" y="71818"/>
                </a:lnTo>
                <a:lnTo>
                  <a:pt x="8432" y="86017"/>
                </a:lnTo>
                <a:lnTo>
                  <a:pt x="7238" y="94246"/>
                </a:lnTo>
                <a:lnTo>
                  <a:pt x="4676" y="109550"/>
                </a:lnTo>
                <a:lnTo>
                  <a:pt x="571" y="133083"/>
                </a:lnTo>
                <a:lnTo>
                  <a:pt x="342" y="135483"/>
                </a:lnTo>
                <a:lnTo>
                  <a:pt x="0" y="138137"/>
                </a:lnTo>
                <a:lnTo>
                  <a:pt x="42265" y="139280"/>
                </a:lnTo>
                <a:lnTo>
                  <a:pt x="38938" y="259003"/>
                </a:lnTo>
                <a:lnTo>
                  <a:pt x="38417" y="278879"/>
                </a:lnTo>
                <a:lnTo>
                  <a:pt x="38938" y="278892"/>
                </a:lnTo>
                <a:lnTo>
                  <a:pt x="40119" y="275831"/>
                </a:lnTo>
                <a:lnTo>
                  <a:pt x="97040" y="117271"/>
                </a:lnTo>
                <a:lnTo>
                  <a:pt x="53847" y="114846"/>
                </a:lnTo>
                <a:lnTo>
                  <a:pt x="90195" y="1968"/>
                </a:lnTo>
                <a:lnTo>
                  <a:pt x="89039" y="1892"/>
                </a:lnTo>
                <a:lnTo>
                  <a:pt x="88010" y="1790"/>
                </a:lnTo>
                <a:lnTo>
                  <a:pt x="22517" y="0"/>
                </a:lnTo>
                <a:close/>
              </a:path>
            </a:pathLst>
          </a:custGeom>
          <a:solidFill>
            <a:srgbClr val="6B4A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186679" y="2371888"/>
            <a:ext cx="561340" cy="616585"/>
          </a:xfrm>
          <a:custGeom>
            <a:avLst/>
            <a:gdLst/>
            <a:ahLst/>
            <a:cxnLst/>
            <a:rect l="l" t="t" r="r" b="b"/>
            <a:pathLst>
              <a:path w="561339" h="616585">
                <a:moveTo>
                  <a:pt x="57708" y="0"/>
                </a:moveTo>
                <a:lnTo>
                  <a:pt x="34277" y="14516"/>
                </a:lnTo>
                <a:lnTo>
                  <a:pt x="33680" y="15125"/>
                </a:lnTo>
                <a:lnTo>
                  <a:pt x="32880" y="15786"/>
                </a:lnTo>
                <a:lnTo>
                  <a:pt x="34721" y="19253"/>
                </a:lnTo>
                <a:lnTo>
                  <a:pt x="36576" y="22580"/>
                </a:lnTo>
                <a:lnTo>
                  <a:pt x="38328" y="25971"/>
                </a:lnTo>
                <a:lnTo>
                  <a:pt x="58530" y="67178"/>
                </a:lnTo>
                <a:lnTo>
                  <a:pt x="76158" y="109211"/>
                </a:lnTo>
                <a:lnTo>
                  <a:pt x="90592" y="152261"/>
                </a:lnTo>
                <a:lnTo>
                  <a:pt x="101221" y="196608"/>
                </a:lnTo>
                <a:lnTo>
                  <a:pt x="107391" y="242176"/>
                </a:lnTo>
                <a:lnTo>
                  <a:pt x="108059" y="278528"/>
                </a:lnTo>
                <a:lnTo>
                  <a:pt x="103633" y="313774"/>
                </a:lnTo>
                <a:lnTo>
                  <a:pt x="93437" y="347812"/>
                </a:lnTo>
                <a:lnTo>
                  <a:pt x="76717" y="380682"/>
                </a:lnTo>
                <a:lnTo>
                  <a:pt x="51218" y="425698"/>
                </a:lnTo>
                <a:lnTo>
                  <a:pt x="30311" y="472687"/>
                </a:lnTo>
                <a:lnTo>
                  <a:pt x="14467" y="521610"/>
                </a:lnTo>
                <a:lnTo>
                  <a:pt x="4076" y="572566"/>
                </a:lnTo>
                <a:lnTo>
                  <a:pt x="863" y="605904"/>
                </a:lnTo>
                <a:lnTo>
                  <a:pt x="0" y="616458"/>
                </a:lnTo>
                <a:lnTo>
                  <a:pt x="560425" y="615960"/>
                </a:lnTo>
                <a:lnTo>
                  <a:pt x="560425" y="612190"/>
                </a:lnTo>
                <a:lnTo>
                  <a:pt x="560730" y="609003"/>
                </a:lnTo>
                <a:lnTo>
                  <a:pt x="560294" y="605163"/>
                </a:lnTo>
                <a:lnTo>
                  <a:pt x="558892" y="592257"/>
                </a:lnTo>
                <a:lnTo>
                  <a:pt x="557453" y="578597"/>
                </a:lnTo>
                <a:lnTo>
                  <a:pt x="555767" y="564983"/>
                </a:lnTo>
                <a:lnTo>
                  <a:pt x="553542" y="551472"/>
                </a:lnTo>
                <a:lnTo>
                  <a:pt x="542385" y="506362"/>
                </a:lnTo>
                <a:lnTo>
                  <a:pt x="526921" y="462953"/>
                </a:lnTo>
                <a:lnTo>
                  <a:pt x="514094" y="435229"/>
                </a:lnTo>
                <a:lnTo>
                  <a:pt x="80060" y="435229"/>
                </a:lnTo>
                <a:lnTo>
                  <a:pt x="91811" y="414767"/>
                </a:lnTo>
                <a:lnTo>
                  <a:pt x="97373" y="405198"/>
                </a:lnTo>
                <a:lnTo>
                  <a:pt x="102971" y="395897"/>
                </a:lnTo>
                <a:lnTo>
                  <a:pt x="110893" y="382190"/>
                </a:lnTo>
                <a:lnTo>
                  <a:pt x="128752" y="338455"/>
                </a:lnTo>
                <a:lnTo>
                  <a:pt x="138376" y="267665"/>
                </a:lnTo>
                <a:lnTo>
                  <a:pt x="136742" y="232152"/>
                </a:lnTo>
                <a:lnTo>
                  <a:pt x="119948" y="146404"/>
                </a:lnTo>
                <a:lnTo>
                  <a:pt x="103947" y="97767"/>
                </a:lnTo>
                <a:lnTo>
                  <a:pt x="84087" y="50554"/>
                </a:lnTo>
                <a:lnTo>
                  <a:pt x="60782" y="4622"/>
                </a:lnTo>
                <a:lnTo>
                  <a:pt x="58788" y="1612"/>
                </a:lnTo>
                <a:lnTo>
                  <a:pt x="57708" y="0"/>
                </a:lnTo>
                <a:close/>
              </a:path>
              <a:path w="561339" h="616585">
                <a:moveTo>
                  <a:pt x="560425" y="615960"/>
                </a:moveTo>
                <a:lnTo>
                  <a:pt x="318035" y="615960"/>
                </a:lnTo>
                <a:lnTo>
                  <a:pt x="560425" y="616305"/>
                </a:lnTo>
                <a:lnTo>
                  <a:pt x="560425" y="615960"/>
                </a:lnTo>
                <a:close/>
              </a:path>
              <a:path w="561339" h="616585">
                <a:moveTo>
                  <a:pt x="504367" y="469"/>
                </a:moveTo>
                <a:lnTo>
                  <a:pt x="503339" y="2019"/>
                </a:lnTo>
                <a:lnTo>
                  <a:pt x="502530" y="3048"/>
                </a:lnTo>
                <a:lnTo>
                  <a:pt x="501954" y="4102"/>
                </a:lnTo>
                <a:lnTo>
                  <a:pt x="478523" y="50793"/>
                </a:lnTo>
                <a:lnTo>
                  <a:pt x="458419" y="98535"/>
                </a:lnTo>
                <a:lnTo>
                  <a:pt x="442312" y="147522"/>
                </a:lnTo>
                <a:lnTo>
                  <a:pt x="430870" y="197950"/>
                </a:lnTo>
                <a:lnTo>
                  <a:pt x="424764" y="250012"/>
                </a:lnTo>
                <a:lnTo>
                  <a:pt x="424854" y="289119"/>
                </a:lnTo>
                <a:lnTo>
                  <a:pt x="430401" y="327010"/>
                </a:lnTo>
                <a:lnTo>
                  <a:pt x="442089" y="363471"/>
                </a:lnTo>
                <a:lnTo>
                  <a:pt x="460603" y="398284"/>
                </a:lnTo>
                <a:lnTo>
                  <a:pt x="465552" y="406285"/>
                </a:lnTo>
                <a:lnTo>
                  <a:pt x="470215" y="414469"/>
                </a:lnTo>
                <a:lnTo>
                  <a:pt x="474753" y="422735"/>
                </a:lnTo>
                <a:lnTo>
                  <a:pt x="480187" y="432523"/>
                </a:lnTo>
                <a:lnTo>
                  <a:pt x="480733" y="434263"/>
                </a:lnTo>
                <a:lnTo>
                  <a:pt x="481152" y="435229"/>
                </a:lnTo>
                <a:lnTo>
                  <a:pt x="514094" y="435229"/>
                </a:lnTo>
                <a:lnTo>
                  <a:pt x="507559" y="421105"/>
                </a:lnTo>
                <a:lnTo>
                  <a:pt x="484626" y="380542"/>
                </a:lnTo>
                <a:lnTo>
                  <a:pt x="477871" y="368924"/>
                </a:lnTo>
                <a:lnTo>
                  <a:pt x="471771" y="356858"/>
                </a:lnTo>
                <a:lnTo>
                  <a:pt x="466536" y="344404"/>
                </a:lnTo>
                <a:lnTo>
                  <a:pt x="462292" y="331482"/>
                </a:lnTo>
                <a:lnTo>
                  <a:pt x="455666" y="298797"/>
                </a:lnTo>
                <a:lnTo>
                  <a:pt x="453653" y="266045"/>
                </a:lnTo>
                <a:lnTo>
                  <a:pt x="455502" y="233256"/>
                </a:lnTo>
                <a:lnTo>
                  <a:pt x="471530" y="153906"/>
                </a:lnTo>
                <a:lnTo>
                  <a:pt x="486389" y="108731"/>
                </a:lnTo>
                <a:lnTo>
                  <a:pt x="504646" y="64793"/>
                </a:lnTo>
                <a:lnTo>
                  <a:pt x="525907" y="21958"/>
                </a:lnTo>
                <a:lnTo>
                  <a:pt x="526986" y="19939"/>
                </a:lnTo>
                <a:lnTo>
                  <a:pt x="528015" y="17881"/>
                </a:lnTo>
                <a:lnTo>
                  <a:pt x="529285" y="15405"/>
                </a:lnTo>
                <a:lnTo>
                  <a:pt x="504367" y="469"/>
                </a:lnTo>
                <a:close/>
              </a:path>
            </a:pathLst>
          </a:custGeom>
          <a:solidFill>
            <a:srgbClr val="6B4A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44500" y="6365647"/>
            <a:ext cx="5942330" cy="1714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5"/>
              </a:spcBef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Хубиева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М.Ю.,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Юргель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Н.В., Ушкалова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Е.А. и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др. Проблемы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качества и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терапевтической эквивалентности дженериков.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Здравоохранение.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— 2010. —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№11.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2. Кутишенко Н. П.,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Марцевич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С.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Ю.,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РФК  2011;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 7(2):241-245.</a:t>
            </a:r>
            <a:endParaRPr sz="5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98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2000">
        <p:fade/>
      </p:transition>
    </mc:Choice>
    <mc:Fallback xmlns="">
      <p:transition spd="med" advTm="5200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53"/>
        <p14:stopEvt time="52594" objId="53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5A6E6FDB-0248-4BF1-9044-DA0BD52E99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70" b="50255"/>
          <a:stretch/>
        </p:blipFill>
        <p:spPr>
          <a:xfrm>
            <a:off x="499430" y="3704389"/>
            <a:ext cx="1059000" cy="173686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C90A21D2-9509-4024-9E15-6BE14D1C37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8" r="48759" b="50255"/>
          <a:stretch/>
        </p:blipFill>
        <p:spPr>
          <a:xfrm>
            <a:off x="3812146" y="3657586"/>
            <a:ext cx="1412706" cy="173686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CDCABC43-6A7B-41A7-A6A7-0B0B5AA802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4" r="68974" b="50255"/>
          <a:stretch/>
        </p:blipFill>
        <p:spPr>
          <a:xfrm>
            <a:off x="2204048" y="3681012"/>
            <a:ext cx="1131390" cy="173686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8419658" y="6359245"/>
            <a:ext cx="26606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700" b="1" spc="-5" dirty="0">
                <a:solidFill>
                  <a:srgbClr val="EC0A7D"/>
                </a:solidFill>
                <a:latin typeface="Arial"/>
                <a:cs typeface="Arial"/>
              </a:rPr>
              <a:t>11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6322405"/>
            <a:ext cx="7807959" cy="402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595"/>
              </a:lnSpc>
              <a:spcBef>
                <a:spcPts val="95"/>
              </a:spcBef>
            </a:pP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*молочница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–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вульвагинальный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кандидоз</a:t>
            </a:r>
            <a:endParaRPr sz="500">
              <a:latin typeface="Arial"/>
              <a:cs typeface="Arial"/>
            </a:endParaRPr>
          </a:p>
          <a:p>
            <a:pPr marL="12700" marR="5080" algn="just">
              <a:lnSpc>
                <a:spcPts val="590"/>
              </a:lnSpc>
              <a:spcBef>
                <a:spcPts val="25"/>
              </a:spcBef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1.</a:t>
            </a:r>
            <a:r>
              <a:rPr sz="500" spc="-7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Серов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В.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Н.</a:t>
            </a:r>
            <a:r>
              <a:rPr sz="500" spc="-7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5" dirty="0">
                <a:solidFill>
                  <a:srgbClr val="010202"/>
                </a:solidFill>
                <a:latin typeface="Arial"/>
                <a:cs typeface="Arial"/>
              </a:rPr>
              <a:t>соавт.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Клиническая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эффективность</a:t>
            </a:r>
            <a:r>
              <a:rPr sz="500" spc="-7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Флуконазола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//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Медицинский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20" dirty="0">
                <a:solidFill>
                  <a:srgbClr val="010202"/>
                </a:solidFill>
                <a:latin typeface="Arial"/>
                <a:cs typeface="Arial"/>
              </a:rPr>
              <a:t>совет,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2016.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№</a:t>
            </a:r>
            <a:r>
              <a:rPr sz="500" spc="-7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2.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С.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60–62</a:t>
            </a:r>
            <a:r>
              <a:rPr sz="500" spc="-7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2.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Sobel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JD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et</a:t>
            </a:r>
            <a:r>
              <a:rPr sz="500" spc="-7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al.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Maintenance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fluconazole</a:t>
            </a:r>
            <a:r>
              <a:rPr sz="500" spc="-7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therapy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for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recurrent vulvovaginal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candidiasis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//</a:t>
            </a:r>
            <a:r>
              <a:rPr sz="500" spc="-7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N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Engl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J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Med.</a:t>
            </a:r>
            <a:r>
              <a:rPr sz="500" spc="-7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2004Aug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26;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351</a:t>
            </a:r>
            <a:r>
              <a:rPr sz="500" spc="-7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(9):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876–883.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3.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Stary</a:t>
            </a:r>
            <a:r>
              <a:rPr sz="500" spc="-11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A.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et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al.</a:t>
            </a:r>
            <a:r>
              <a:rPr sz="500" spc="-7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Comparison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of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the</a:t>
            </a:r>
            <a:r>
              <a:rPr sz="500" spc="-7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eflcacy  and</a:t>
            </a:r>
            <a:r>
              <a:rPr sz="500" spc="-10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safety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of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oral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fluconazole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and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topicalclotrimazole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in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patients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with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candida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balanitis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//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Genitourin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Med.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1996Apr;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72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(2):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98–102.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4.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Sherrard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J.</a:t>
            </a:r>
            <a:r>
              <a:rPr sz="500" spc="-4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et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al.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European</a:t>
            </a:r>
            <a:r>
              <a:rPr sz="500" spc="-10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(IUSTI/WHO)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guideline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on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the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management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of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vaginal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discharge,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20" dirty="0">
                <a:solidFill>
                  <a:srgbClr val="010202"/>
                </a:solidFill>
                <a:latin typeface="Arial"/>
                <a:cs typeface="Arial"/>
              </a:rPr>
              <a:t>2011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//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Int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dirty="0">
                <a:solidFill>
                  <a:srgbClr val="010202"/>
                </a:solidFill>
                <a:latin typeface="Arial"/>
                <a:cs typeface="Arial"/>
              </a:rPr>
              <a:t>JSTDAIDS.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2011Aug;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22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(8):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421–429.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5.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Workowski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KAet</a:t>
            </a:r>
            <a:r>
              <a:rPr sz="500" spc="-9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al. 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Sexuallytransmitteddiseasestreatmentguidelines,2015//MMWRRecommRep.2015Jun5;64(RR-03):</a:t>
            </a:r>
            <a:r>
              <a:rPr sz="500" spc="-6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1–137.6.SusiloJ.etal.Low-doseketoconazolefluconazolecombinationversusfluconazoleinsinglesingledosesforthetreatmentofvaginalcandidiasis//MedJofIndonesia.2011;29(3):205–211.</a:t>
            </a:r>
            <a:endParaRPr sz="500">
              <a:latin typeface="Arial"/>
              <a:cs typeface="Arial"/>
            </a:endParaRPr>
          </a:p>
          <a:p>
            <a:pPr marL="12700" algn="just">
              <a:lnSpc>
                <a:spcPts val="585"/>
              </a:lnSpc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7.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De los Reyers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C et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al. Clinical experience with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single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dose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fluconazole in vaginal candidiasis. A review of the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worldwide database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// Int J Gvnecol Obstet.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1992; 37:</a:t>
            </a:r>
            <a:r>
              <a:rPr sz="500" spc="4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9–15.</a:t>
            </a:r>
            <a:endParaRPr sz="5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01561" y="2494064"/>
            <a:ext cx="2509797" cy="18277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19848" y="219684"/>
            <a:ext cx="3005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750" spc="5" dirty="0">
                <a:solidFill>
                  <a:srgbClr val="EC0A7D"/>
                </a:solidFill>
                <a:latin typeface="Arial"/>
                <a:cs typeface="Arial"/>
              </a:rPr>
              <a:t>– </a:t>
            </a:r>
            <a:r>
              <a:rPr sz="1750" dirty="0">
                <a:solidFill>
                  <a:srgbClr val="EC0A7D"/>
                </a:solidFill>
                <a:latin typeface="Arial"/>
                <a:cs typeface="Arial"/>
              </a:rPr>
              <a:t>оригинальный</a:t>
            </a:r>
            <a:r>
              <a:rPr sz="1750" spc="-45" dirty="0">
                <a:solidFill>
                  <a:srgbClr val="EC0A7D"/>
                </a:solidFill>
                <a:latin typeface="Arial"/>
                <a:cs typeface="Arial"/>
              </a:rPr>
              <a:t> </a:t>
            </a:r>
            <a:r>
              <a:rPr sz="1750" spc="-5" dirty="0">
                <a:solidFill>
                  <a:srgbClr val="EC0A7D"/>
                </a:solidFill>
                <a:latin typeface="Arial"/>
                <a:cs typeface="Arial"/>
              </a:rPr>
              <a:t>флуконазол</a:t>
            </a:r>
            <a:endParaRPr sz="17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9100" y="1041347"/>
            <a:ext cx="8134984" cy="344170"/>
          </a:xfrm>
          <a:prstGeom prst="rect">
            <a:avLst/>
          </a:prstGeom>
          <a:ln>
            <a:noFill/>
          </a:ln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100" b="1" spc="-15" dirty="0">
                <a:solidFill>
                  <a:schemeClr val="bg1"/>
                </a:solidFill>
                <a:latin typeface="Arial"/>
                <a:cs typeface="Arial"/>
              </a:rPr>
              <a:t>Дифлюкан</a:t>
            </a:r>
            <a:r>
              <a:rPr sz="1800" b="1" spc="-22" baseline="32407" dirty="0">
                <a:solidFill>
                  <a:schemeClr val="bg1"/>
                </a:solidFill>
                <a:latin typeface="Arial"/>
                <a:cs typeface="Arial"/>
              </a:rPr>
              <a:t>® </a:t>
            </a:r>
            <a:r>
              <a:rPr sz="2100" b="1" spc="-5" dirty="0">
                <a:solidFill>
                  <a:schemeClr val="bg1"/>
                </a:solidFill>
                <a:latin typeface="Arial"/>
                <a:cs typeface="Arial"/>
              </a:rPr>
              <a:t>- </a:t>
            </a:r>
            <a:r>
              <a:rPr sz="2100" b="1" spc="-10" dirty="0">
                <a:solidFill>
                  <a:schemeClr val="bg1"/>
                </a:solidFill>
                <a:latin typeface="Arial"/>
                <a:cs typeface="Arial"/>
              </a:rPr>
              <a:t>препарат </a:t>
            </a:r>
            <a:r>
              <a:rPr sz="2100" b="1" spc="-15" dirty="0">
                <a:solidFill>
                  <a:schemeClr val="bg1"/>
                </a:solidFill>
                <a:latin typeface="Arial"/>
                <a:cs typeface="Arial"/>
              </a:rPr>
              <a:t>первого </a:t>
            </a:r>
            <a:r>
              <a:rPr sz="2100" b="1" spc="-10" dirty="0">
                <a:solidFill>
                  <a:schemeClr val="bg1"/>
                </a:solidFill>
                <a:latin typeface="Arial"/>
                <a:cs typeface="Arial"/>
              </a:rPr>
              <a:t>выбора </a:t>
            </a:r>
            <a:r>
              <a:rPr sz="2100" b="1" spc="-25" dirty="0">
                <a:solidFill>
                  <a:schemeClr val="bg1"/>
                </a:solidFill>
                <a:latin typeface="Arial"/>
                <a:cs typeface="Arial"/>
              </a:rPr>
              <a:t>лечения</a:t>
            </a:r>
            <a:r>
              <a:rPr sz="21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chemeClr val="bg1"/>
                </a:solidFill>
                <a:latin typeface="Arial"/>
                <a:cs typeface="Arial"/>
              </a:rPr>
              <a:t>молочницы</a:t>
            </a:r>
            <a:r>
              <a:rPr sz="2100" b="1" spc="-37" baseline="31746" dirty="0">
                <a:solidFill>
                  <a:schemeClr val="bg1"/>
                </a:solidFill>
                <a:latin typeface="Arial"/>
                <a:cs typeface="Arial"/>
              </a:rPr>
              <a:t>*</a:t>
            </a:r>
            <a:endParaRPr sz="2100" baseline="31746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8459" y="2054980"/>
            <a:ext cx="4832985" cy="574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indent="-635">
              <a:lnSpc>
                <a:spcPct val="112500"/>
              </a:lnSpc>
              <a:spcBef>
                <a:spcPts val="95"/>
              </a:spcBef>
            </a:pPr>
            <a:r>
              <a:rPr sz="1600" b="1" dirty="0">
                <a:solidFill>
                  <a:srgbClr val="EC0A7D"/>
                </a:solidFill>
                <a:latin typeface="Arial"/>
                <a:cs typeface="Arial"/>
              </a:rPr>
              <a:t>Дифлюкан</a:t>
            </a:r>
            <a:r>
              <a:rPr sz="1425" b="1" baseline="32163" dirty="0">
                <a:solidFill>
                  <a:srgbClr val="EC0A7D"/>
                </a:solidFill>
                <a:latin typeface="Arial"/>
                <a:cs typeface="Arial"/>
              </a:rPr>
              <a:t>® </a:t>
            </a:r>
            <a:r>
              <a:rPr sz="1600" b="1" spc="5" dirty="0">
                <a:solidFill>
                  <a:srgbClr val="EC0A7D"/>
                </a:solidFill>
                <a:latin typeface="Arial"/>
                <a:cs typeface="Arial"/>
              </a:rPr>
              <a:t>150 </a:t>
            </a:r>
            <a:r>
              <a:rPr sz="1600" b="1" spc="10" dirty="0">
                <a:solidFill>
                  <a:srgbClr val="EC0A7D"/>
                </a:solidFill>
                <a:latin typeface="Arial"/>
                <a:cs typeface="Arial"/>
              </a:rPr>
              <a:t>мг при </a:t>
            </a:r>
            <a:r>
              <a:rPr sz="1600" b="1" spc="50" dirty="0">
                <a:solidFill>
                  <a:srgbClr val="EC0A7D"/>
                </a:solidFill>
                <a:latin typeface="Arial"/>
                <a:cs typeface="Arial"/>
              </a:rPr>
              <a:t>ВВК </a:t>
            </a:r>
            <a:r>
              <a:rPr sz="1600" b="1" spc="20" dirty="0">
                <a:solidFill>
                  <a:srgbClr val="EC0A7D"/>
                </a:solidFill>
                <a:latin typeface="Arial"/>
                <a:cs typeface="Arial"/>
              </a:rPr>
              <a:t>— </a:t>
            </a:r>
            <a:r>
              <a:rPr sz="1600" b="1" spc="5" dirty="0">
                <a:solidFill>
                  <a:srgbClr val="EC0A7D"/>
                </a:solidFill>
                <a:latin typeface="Arial"/>
                <a:cs typeface="Arial"/>
              </a:rPr>
              <a:t>клинически  доказанные безопасность </a:t>
            </a:r>
            <a:r>
              <a:rPr sz="1600" b="1" spc="10" dirty="0">
                <a:solidFill>
                  <a:srgbClr val="EC0A7D"/>
                </a:solidFill>
                <a:latin typeface="Arial"/>
                <a:cs typeface="Arial"/>
              </a:rPr>
              <a:t>и</a:t>
            </a:r>
            <a:r>
              <a:rPr sz="1600" b="1" spc="-5" dirty="0">
                <a:solidFill>
                  <a:srgbClr val="EC0A7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EC0A7D"/>
                </a:solidFill>
                <a:latin typeface="Arial"/>
                <a:cs typeface="Arial"/>
              </a:rPr>
              <a:t>эффективность</a:t>
            </a:r>
            <a:r>
              <a:rPr sz="1575" baseline="31746" dirty="0">
                <a:solidFill>
                  <a:srgbClr val="EC0A7D"/>
                </a:solidFill>
                <a:latin typeface="Arial"/>
                <a:cs typeface="Arial"/>
              </a:rPr>
              <a:t>1-5</a:t>
            </a:r>
            <a:endParaRPr sz="1575" baseline="31746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55340" y="4646729"/>
            <a:ext cx="2957195" cy="766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>
              <a:lnSpc>
                <a:spcPct val="101299"/>
              </a:lnSpc>
              <a:spcBef>
                <a:spcPts val="95"/>
              </a:spcBef>
            </a:pPr>
            <a:r>
              <a:rPr sz="1600" b="1" dirty="0">
                <a:solidFill>
                  <a:srgbClr val="EC0A7D"/>
                </a:solidFill>
                <a:latin typeface="Arial"/>
                <a:cs typeface="Arial"/>
              </a:rPr>
              <a:t>Дифлюкан</a:t>
            </a:r>
            <a:r>
              <a:rPr sz="1425" b="1" baseline="32163" dirty="0">
                <a:solidFill>
                  <a:srgbClr val="EC0A7D"/>
                </a:solidFill>
                <a:latin typeface="Arial"/>
                <a:cs typeface="Arial"/>
              </a:rPr>
              <a:t>® </a:t>
            </a:r>
            <a:r>
              <a:rPr sz="1600" b="1" spc="5" dirty="0">
                <a:solidFill>
                  <a:srgbClr val="EC0A7D"/>
                </a:solidFill>
                <a:latin typeface="Arial"/>
                <a:cs typeface="Arial"/>
              </a:rPr>
              <a:t>- </a:t>
            </a:r>
            <a:r>
              <a:rPr sz="1600" b="1" spc="10" dirty="0">
                <a:solidFill>
                  <a:srgbClr val="EC0A7D"/>
                </a:solidFill>
                <a:latin typeface="Arial"/>
                <a:cs typeface="Arial"/>
              </a:rPr>
              <a:t>оригинальный  </a:t>
            </a:r>
            <a:r>
              <a:rPr sz="1600" b="1" spc="-5" dirty="0">
                <a:solidFill>
                  <a:srgbClr val="EC0A7D"/>
                </a:solidFill>
                <a:latin typeface="Arial"/>
                <a:cs typeface="Arial"/>
              </a:rPr>
              <a:t>флуконазол </a:t>
            </a:r>
            <a:r>
              <a:rPr sz="1600" b="1" spc="-15" dirty="0">
                <a:solidFill>
                  <a:srgbClr val="EC0A7D"/>
                </a:solidFill>
                <a:latin typeface="Arial"/>
                <a:cs typeface="Arial"/>
              </a:rPr>
              <a:t>от </a:t>
            </a:r>
            <a:r>
              <a:rPr sz="1600" b="1" spc="5" dirty="0">
                <a:solidFill>
                  <a:srgbClr val="EC0A7D"/>
                </a:solidFill>
                <a:latin typeface="Arial"/>
                <a:cs typeface="Arial"/>
              </a:rPr>
              <a:t>компании  Pfizer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0609" y="2629554"/>
            <a:ext cx="534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6B4B9D"/>
                </a:solidFill>
                <a:latin typeface="Arial"/>
                <a:cs typeface="Arial"/>
              </a:rPr>
              <a:t>28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0609" y="3122314"/>
            <a:ext cx="11512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6B4B9D"/>
                </a:solidFill>
                <a:latin typeface="Arial"/>
                <a:cs typeface="Arial"/>
              </a:rPr>
              <a:t>клинических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0609" y="3335673"/>
            <a:ext cx="1295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6B4B9D"/>
                </a:solidFill>
                <a:latin typeface="Arial"/>
                <a:cs typeface="Arial"/>
              </a:rPr>
              <a:t>исследований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78282" y="2629554"/>
            <a:ext cx="534035" cy="731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6B4B9D"/>
                </a:solidFill>
                <a:latin typeface="Arial"/>
                <a:cs typeface="Arial"/>
              </a:rPr>
              <a:t>19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1460"/>
              </a:lnSpc>
            </a:pPr>
            <a:r>
              <a:rPr sz="1400" b="1" spc="-5" dirty="0">
                <a:solidFill>
                  <a:srgbClr val="6B4B9D"/>
                </a:solidFill>
                <a:latin typeface="Arial"/>
                <a:cs typeface="Arial"/>
              </a:rPr>
              <a:t>стран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96882" y="2629554"/>
            <a:ext cx="1042669" cy="731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6B4B9D"/>
                </a:solidFill>
                <a:latin typeface="Arial"/>
                <a:cs typeface="Arial"/>
              </a:rPr>
              <a:t>3729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1460"/>
              </a:lnSpc>
            </a:pPr>
            <a:r>
              <a:rPr sz="1400" b="1" spc="-5" dirty="0">
                <a:solidFill>
                  <a:srgbClr val="6B4B9D"/>
                </a:solidFill>
                <a:latin typeface="Arial"/>
                <a:cs typeface="Arial"/>
              </a:rPr>
              <a:t>пациенток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411938" y="4040500"/>
            <a:ext cx="473075" cy="310515"/>
          </a:xfrm>
          <a:custGeom>
            <a:avLst/>
            <a:gdLst/>
            <a:ahLst/>
            <a:cxnLst/>
            <a:rect l="l" t="t" r="r" b="b"/>
            <a:pathLst>
              <a:path w="473075" h="310514">
                <a:moveTo>
                  <a:pt x="31939" y="250136"/>
                </a:moveTo>
                <a:lnTo>
                  <a:pt x="33313" y="261822"/>
                </a:lnTo>
                <a:lnTo>
                  <a:pt x="34566" y="272883"/>
                </a:lnTo>
                <a:lnTo>
                  <a:pt x="35998" y="283470"/>
                </a:lnTo>
                <a:lnTo>
                  <a:pt x="62133" y="310500"/>
                </a:lnTo>
                <a:lnTo>
                  <a:pt x="69098" y="310205"/>
                </a:lnTo>
                <a:lnTo>
                  <a:pt x="115671" y="286927"/>
                </a:lnTo>
                <a:lnTo>
                  <a:pt x="141176" y="263693"/>
                </a:lnTo>
                <a:lnTo>
                  <a:pt x="145512" y="260092"/>
                </a:lnTo>
                <a:lnTo>
                  <a:pt x="66320" y="260092"/>
                </a:lnTo>
                <a:lnTo>
                  <a:pt x="54873" y="258567"/>
                </a:lnTo>
                <a:lnTo>
                  <a:pt x="43606" y="254848"/>
                </a:lnTo>
                <a:lnTo>
                  <a:pt x="31939" y="250136"/>
                </a:lnTo>
                <a:close/>
              </a:path>
              <a:path w="473075" h="310514">
                <a:moveTo>
                  <a:pt x="139301" y="0"/>
                </a:moveTo>
                <a:lnTo>
                  <a:pt x="95985" y="3603"/>
                </a:lnTo>
                <a:lnTo>
                  <a:pt x="52325" y="22591"/>
                </a:lnTo>
                <a:lnTo>
                  <a:pt x="19963" y="57172"/>
                </a:lnTo>
                <a:lnTo>
                  <a:pt x="899" y="109597"/>
                </a:lnTo>
                <a:lnTo>
                  <a:pt x="0" y="137025"/>
                </a:lnTo>
                <a:lnTo>
                  <a:pt x="4431" y="165147"/>
                </a:lnTo>
                <a:lnTo>
                  <a:pt x="16255" y="205968"/>
                </a:lnTo>
                <a:lnTo>
                  <a:pt x="44429" y="244929"/>
                </a:lnTo>
                <a:lnTo>
                  <a:pt x="78522" y="258225"/>
                </a:lnTo>
                <a:lnTo>
                  <a:pt x="66320" y="260092"/>
                </a:lnTo>
                <a:lnTo>
                  <a:pt x="145512" y="260092"/>
                </a:lnTo>
                <a:lnTo>
                  <a:pt x="148477" y="257630"/>
                </a:lnTo>
                <a:lnTo>
                  <a:pt x="156447" y="252725"/>
                </a:lnTo>
                <a:lnTo>
                  <a:pt x="174655" y="244305"/>
                </a:lnTo>
                <a:lnTo>
                  <a:pt x="193257" y="236470"/>
                </a:lnTo>
                <a:lnTo>
                  <a:pt x="230745" y="221395"/>
                </a:lnTo>
                <a:lnTo>
                  <a:pt x="240042" y="217327"/>
                </a:lnTo>
                <a:lnTo>
                  <a:pt x="269061" y="184451"/>
                </a:lnTo>
                <a:lnTo>
                  <a:pt x="272159" y="177796"/>
                </a:lnTo>
                <a:lnTo>
                  <a:pt x="272820" y="177758"/>
                </a:lnTo>
                <a:lnTo>
                  <a:pt x="273112" y="177644"/>
                </a:lnTo>
                <a:lnTo>
                  <a:pt x="346580" y="177644"/>
                </a:lnTo>
                <a:lnTo>
                  <a:pt x="380833" y="150456"/>
                </a:lnTo>
                <a:lnTo>
                  <a:pt x="412278" y="118691"/>
                </a:lnTo>
                <a:lnTo>
                  <a:pt x="414260" y="115071"/>
                </a:lnTo>
                <a:lnTo>
                  <a:pt x="410094" y="109597"/>
                </a:lnTo>
                <a:lnTo>
                  <a:pt x="413866" y="106841"/>
                </a:lnTo>
                <a:lnTo>
                  <a:pt x="416901" y="105737"/>
                </a:lnTo>
                <a:lnTo>
                  <a:pt x="424159" y="102229"/>
                </a:lnTo>
                <a:lnTo>
                  <a:pt x="430679" y="97724"/>
                </a:lnTo>
                <a:lnTo>
                  <a:pt x="443038" y="87779"/>
                </a:lnTo>
                <a:lnTo>
                  <a:pt x="444981" y="86318"/>
                </a:lnTo>
                <a:lnTo>
                  <a:pt x="447242" y="85188"/>
                </a:lnTo>
                <a:lnTo>
                  <a:pt x="454912" y="77733"/>
                </a:lnTo>
                <a:lnTo>
                  <a:pt x="455461" y="77276"/>
                </a:lnTo>
                <a:lnTo>
                  <a:pt x="261377" y="77276"/>
                </a:lnTo>
                <a:lnTo>
                  <a:pt x="258608" y="77035"/>
                </a:lnTo>
                <a:lnTo>
                  <a:pt x="260989" y="21042"/>
                </a:lnTo>
                <a:lnTo>
                  <a:pt x="201974" y="10122"/>
                </a:lnTo>
                <a:lnTo>
                  <a:pt x="182294" y="6130"/>
                </a:lnTo>
                <a:lnTo>
                  <a:pt x="160797" y="2192"/>
                </a:lnTo>
                <a:lnTo>
                  <a:pt x="139301" y="0"/>
                </a:lnTo>
                <a:close/>
              </a:path>
              <a:path w="473075" h="310514">
                <a:moveTo>
                  <a:pt x="346580" y="177644"/>
                </a:moveTo>
                <a:lnTo>
                  <a:pt x="273112" y="177644"/>
                </a:lnTo>
                <a:lnTo>
                  <a:pt x="274311" y="178203"/>
                </a:lnTo>
                <a:lnTo>
                  <a:pt x="275919" y="179054"/>
                </a:lnTo>
                <a:lnTo>
                  <a:pt x="293482" y="186102"/>
                </a:lnTo>
                <a:lnTo>
                  <a:pt x="310996" y="188729"/>
                </a:lnTo>
                <a:lnTo>
                  <a:pt x="328443" y="186306"/>
                </a:lnTo>
                <a:lnTo>
                  <a:pt x="345807" y="178203"/>
                </a:lnTo>
                <a:lnTo>
                  <a:pt x="346580" y="177644"/>
                </a:lnTo>
                <a:close/>
              </a:path>
              <a:path w="473075" h="310514">
                <a:moveTo>
                  <a:pt x="333778" y="2125"/>
                </a:moveTo>
                <a:lnTo>
                  <a:pt x="282789" y="13128"/>
                </a:lnTo>
                <a:lnTo>
                  <a:pt x="272337" y="24380"/>
                </a:lnTo>
                <a:lnTo>
                  <a:pt x="270335" y="34079"/>
                </a:lnTo>
                <a:lnTo>
                  <a:pt x="268119" y="43741"/>
                </a:lnTo>
                <a:lnTo>
                  <a:pt x="265835" y="53395"/>
                </a:lnTo>
                <a:lnTo>
                  <a:pt x="263625" y="63065"/>
                </a:lnTo>
                <a:lnTo>
                  <a:pt x="262596" y="67738"/>
                </a:lnTo>
                <a:lnTo>
                  <a:pt x="262114" y="72539"/>
                </a:lnTo>
                <a:lnTo>
                  <a:pt x="261377" y="77276"/>
                </a:lnTo>
                <a:lnTo>
                  <a:pt x="455461" y="77276"/>
                </a:lnTo>
                <a:lnTo>
                  <a:pt x="461402" y="72323"/>
                </a:lnTo>
                <a:lnTo>
                  <a:pt x="466380" y="65782"/>
                </a:lnTo>
                <a:lnTo>
                  <a:pt x="471257" y="57296"/>
                </a:lnTo>
                <a:lnTo>
                  <a:pt x="472780" y="49344"/>
                </a:lnTo>
                <a:lnTo>
                  <a:pt x="471004" y="42213"/>
                </a:lnTo>
                <a:lnTo>
                  <a:pt x="425962" y="17025"/>
                </a:lnTo>
                <a:lnTo>
                  <a:pt x="376665" y="5403"/>
                </a:lnTo>
                <a:lnTo>
                  <a:pt x="351331" y="2625"/>
                </a:lnTo>
                <a:lnTo>
                  <a:pt x="333778" y="2125"/>
                </a:lnTo>
                <a:close/>
              </a:path>
              <a:path w="473075" h="310514">
                <a:moveTo>
                  <a:pt x="261288" y="21097"/>
                </a:moveTo>
                <a:lnTo>
                  <a:pt x="262025" y="21624"/>
                </a:lnTo>
                <a:lnTo>
                  <a:pt x="261669" y="21167"/>
                </a:lnTo>
                <a:lnTo>
                  <a:pt x="261288" y="21097"/>
                </a:lnTo>
                <a:close/>
              </a:path>
              <a:path w="473075" h="310514">
                <a:moveTo>
                  <a:pt x="260996" y="20888"/>
                </a:moveTo>
                <a:lnTo>
                  <a:pt x="260989" y="21042"/>
                </a:lnTo>
                <a:lnTo>
                  <a:pt x="261288" y="21097"/>
                </a:lnTo>
                <a:lnTo>
                  <a:pt x="260996" y="208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41734" y="4229877"/>
            <a:ext cx="175456" cy="2190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43859" y="4654327"/>
            <a:ext cx="154495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9259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10202"/>
                </a:solidFill>
                <a:latin typeface="Arial"/>
                <a:cs typeface="Arial"/>
              </a:rPr>
              <a:t>В</a:t>
            </a:r>
            <a:r>
              <a:rPr sz="1400" spc="-20" dirty="0">
                <a:solidFill>
                  <a:srgbClr val="010202"/>
                </a:solidFill>
                <a:latin typeface="Arial"/>
                <a:cs typeface="Arial"/>
              </a:rPr>
              <a:t>о</a:t>
            </a:r>
            <a:r>
              <a:rPr sz="1400" spc="-5" dirty="0">
                <a:solidFill>
                  <a:srgbClr val="010202"/>
                </a:solidFill>
                <a:latin typeface="Arial"/>
                <a:cs typeface="Arial"/>
              </a:rPr>
              <a:t>зм</a:t>
            </a:r>
            <a:r>
              <a:rPr sz="1400" spc="-20" dirty="0">
                <a:solidFill>
                  <a:srgbClr val="010202"/>
                </a:solidFill>
                <a:latin typeface="Arial"/>
                <a:cs typeface="Arial"/>
              </a:rPr>
              <a:t>о</a:t>
            </a:r>
            <a:r>
              <a:rPr sz="1400" dirty="0">
                <a:solidFill>
                  <a:srgbClr val="010202"/>
                </a:solidFill>
                <a:latin typeface="Arial"/>
                <a:cs typeface="Arial"/>
              </a:rPr>
              <a:t>жность  применения  у </a:t>
            </a:r>
            <a:r>
              <a:rPr sz="1400" spc="-5" dirty="0">
                <a:solidFill>
                  <a:srgbClr val="010202"/>
                </a:solidFill>
                <a:latin typeface="Arial"/>
                <a:cs typeface="Arial"/>
              </a:rPr>
              <a:t>пациентов  </a:t>
            </a:r>
            <a:r>
              <a:rPr sz="1400" dirty="0">
                <a:solidFill>
                  <a:srgbClr val="010202"/>
                </a:solidFill>
                <a:latin typeface="Arial"/>
                <a:cs typeface="Arial"/>
              </a:rPr>
              <a:t>с</a:t>
            </a:r>
            <a:r>
              <a:rPr sz="1400" spc="-15" dirty="0">
                <a:solidFill>
                  <a:srgbClr val="010202"/>
                </a:solidFill>
                <a:latin typeface="Arial"/>
                <a:cs typeface="Arial"/>
              </a:rPr>
              <a:t> почечной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15" dirty="0">
                <a:solidFill>
                  <a:srgbClr val="010202"/>
                </a:solidFill>
                <a:latin typeface="Arial"/>
                <a:cs typeface="Arial"/>
              </a:rPr>
              <a:t>недостаточностью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89855" y="4654327"/>
            <a:ext cx="102489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10202"/>
                </a:solidFill>
                <a:latin typeface="Arial"/>
                <a:cs typeface="Arial"/>
              </a:rPr>
              <a:t>Низкий</a:t>
            </a:r>
            <a:r>
              <a:rPr sz="1400" spc="-9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10202"/>
                </a:solidFill>
                <a:latin typeface="Arial"/>
                <a:cs typeface="Arial"/>
              </a:rPr>
              <a:t>риск  </a:t>
            </a:r>
            <a:r>
              <a:rPr sz="1400" dirty="0">
                <a:solidFill>
                  <a:srgbClr val="010202"/>
                </a:solidFill>
                <a:latin typeface="Arial"/>
                <a:cs typeface="Arial"/>
              </a:rPr>
              <a:t>повышения  </a:t>
            </a:r>
            <a:r>
              <a:rPr sz="1400" spc="-10" dirty="0">
                <a:solidFill>
                  <a:srgbClr val="010202"/>
                </a:solidFill>
                <a:latin typeface="Arial"/>
                <a:cs typeface="Arial"/>
              </a:rPr>
              <a:t>уровня  </a:t>
            </a:r>
            <a:r>
              <a:rPr sz="1400" spc="-5" dirty="0">
                <a:solidFill>
                  <a:srgbClr val="010202"/>
                </a:solidFill>
                <a:latin typeface="Arial"/>
                <a:cs typeface="Arial"/>
              </a:rPr>
              <a:t>ферментов  </a:t>
            </a:r>
            <a:r>
              <a:rPr sz="1400" spc="-10" dirty="0">
                <a:solidFill>
                  <a:srgbClr val="010202"/>
                </a:solidFill>
                <a:latin typeface="Arial"/>
                <a:cs typeface="Arial"/>
              </a:rPr>
              <a:t>печени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54063" y="4654327"/>
            <a:ext cx="112077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10202"/>
                </a:solidFill>
                <a:latin typeface="Arial"/>
                <a:cs typeface="Arial"/>
              </a:rPr>
              <a:t>В</a:t>
            </a:r>
            <a:r>
              <a:rPr sz="1400" spc="-20" dirty="0">
                <a:solidFill>
                  <a:srgbClr val="010202"/>
                </a:solidFill>
                <a:latin typeface="Arial"/>
                <a:cs typeface="Arial"/>
              </a:rPr>
              <a:t>о</a:t>
            </a:r>
            <a:r>
              <a:rPr sz="1400" spc="-5" dirty="0">
                <a:solidFill>
                  <a:srgbClr val="010202"/>
                </a:solidFill>
                <a:latin typeface="Arial"/>
                <a:cs typeface="Arial"/>
              </a:rPr>
              <a:t>зм</a:t>
            </a:r>
            <a:r>
              <a:rPr sz="1400" spc="-20" dirty="0">
                <a:solidFill>
                  <a:srgbClr val="010202"/>
                </a:solidFill>
                <a:latin typeface="Arial"/>
                <a:cs typeface="Arial"/>
              </a:rPr>
              <a:t>о</a:t>
            </a:r>
            <a:r>
              <a:rPr sz="1400" dirty="0">
                <a:solidFill>
                  <a:srgbClr val="010202"/>
                </a:solidFill>
                <a:latin typeface="Arial"/>
                <a:cs typeface="Arial"/>
              </a:rPr>
              <a:t>жность  применения  у</a:t>
            </a:r>
            <a:r>
              <a:rPr sz="1400" spc="-2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10202"/>
                </a:solidFill>
                <a:latin typeface="Arial"/>
                <a:cs typeface="Arial"/>
              </a:rPr>
              <a:t>пожилых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66519" y="2830268"/>
            <a:ext cx="92188" cy="2092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6750" y="2877461"/>
            <a:ext cx="29920" cy="913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6765" y="2820377"/>
            <a:ext cx="272097" cy="2915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66936" y="2970671"/>
            <a:ext cx="232414" cy="1396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66915" y="2820708"/>
            <a:ext cx="289524" cy="28959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20156" y="2894670"/>
            <a:ext cx="197459" cy="1415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226779" y="2829623"/>
            <a:ext cx="93967" cy="20993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227259" y="2876575"/>
            <a:ext cx="30483" cy="9220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47150" y="2821063"/>
            <a:ext cx="272072" cy="29082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27237" y="2820377"/>
            <a:ext cx="289574" cy="28992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280539" y="2894670"/>
            <a:ext cx="197459" cy="14157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449628" y="2829623"/>
            <a:ext cx="93848" cy="20993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49952" y="2875737"/>
            <a:ext cx="31193" cy="9304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469894" y="2821076"/>
            <a:ext cx="271970" cy="29082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450005" y="2820377"/>
            <a:ext cx="289560" cy="28992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503279" y="2894670"/>
            <a:ext cx="197459" cy="14157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2000">
        <p:fade/>
      </p:transition>
    </mc:Choice>
    <mc:Fallback xmlns="">
      <p:transition spd="med" advTm="3200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50"/>
        <p14:stopEvt time="31316" objId="50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9658" y="6359245"/>
            <a:ext cx="26606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700" b="1" spc="-5" dirty="0">
                <a:solidFill>
                  <a:srgbClr val="EC0A7D"/>
                </a:solidFill>
                <a:latin typeface="Arial"/>
                <a:cs typeface="Arial"/>
              </a:rPr>
              <a:t>12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9100" y="6359693"/>
            <a:ext cx="583628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1. </a:t>
            </a:r>
            <a:r>
              <a:rPr lang="ru-RU" sz="500" spc="-5" dirty="0">
                <a:solidFill>
                  <a:srgbClr val="010202"/>
                </a:solidFill>
                <a:latin typeface="Arial"/>
                <a:cs typeface="Arial"/>
              </a:rPr>
              <a:t>Инструкция по медицинскому применению </a:t>
            </a:r>
            <a:r>
              <a:rPr lang="ru-RU" sz="500" spc="-5" dirty="0" err="1">
                <a:solidFill>
                  <a:srgbClr val="010202"/>
                </a:solidFill>
                <a:latin typeface="Arial"/>
                <a:cs typeface="Arial"/>
              </a:rPr>
              <a:t>Дифлюкан</a:t>
            </a:r>
            <a:r>
              <a:rPr lang="ru-RU" sz="500" spc="-5" dirty="0">
                <a:solidFill>
                  <a:srgbClr val="010202"/>
                </a:solidFill>
                <a:latin typeface="Arial"/>
                <a:cs typeface="Arial"/>
              </a:rPr>
              <a:t> ЛП-№(002126)-(РГ-RU)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.</a:t>
            </a:r>
            <a:r>
              <a:rPr lang="ru-RU" sz="500" spc="-5" dirty="0">
                <a:solidFill>
                  <a:srgbClr val="010202"/>
                </a:solidFill>
                <a:latin typeface="Arial"/>
                <a:cs typeface="Arial"/>
              </a:rPr>
              <a:t> Инструкция по медицинскому применению препарата </a:t>
            </a:r>
            <a:r>
              <a:rPr lang="ru-RU" sz="500" spc="-5" dirty="0" err="1">
                <a:solidFill>
                  <a:srgbClr val="010202"/>
                </a:solidFill>
                <a:latin typeface="Arial"/>
                <a:cs typeface="Arial"/>
              </a:rPr>
              <a:t>Дифлюкан</a:t>
            </a:r>
            <a:r>
              <a:rPr lang="ru-RU" sz="500" spc="-5" dirty="0">
                <a:solidFill>
                  <a:srgbClr val="010202"/>
                </a:solidFill>
                <a:latin typeface="Arial"/>
                <a:cs typeface="Arial"/>
              </a:rPr>
              <a:t>® П N013546/02 Изменение №1 к инструкции по медицинскому применению для препарата </a:t>
            </a:r>
            <a:r>
              <a:rPr lang="ru-RU" sz="500" spc="-5" dirty="0" err="1">
                <a:solidFill>
                  <a:srgbClr val="010202"/>
                </a:solidFill>
                <a:latin typeface="Arial"/>
                <a:cs typeface="Arial"/>
              </a:rPr>
              <a:t>Дифлюкан</a:t>
            </a:r>
            <a:r>
              <a:rPr lang="ru-RU" sz="500" spc="-5">
                <a:solidFill>
                  <a:srgbClr val="010202"/>
                </a:solidFill>
                <a:latin typeface="Arial"/>
                <a:cs typeface="Arial"/>
              </a:rPr>
              <a:t>® П N013546/02</a:t>
            </a:r>
            <a:r>
              <a:rPr sz="500" spc="-5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2.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Попова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А.Л.,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Дворянский С.А., Яговкина Н.В. Современные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аспекты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лечения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профилактики вульвоваги-  нального кандидоза.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//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Вятский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медицинский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вестник, </a:t>
            </a:r>
            <a:r>
              <a:rPr sz="500" spc="-5" dirty="0">
                <a:solidFill>
                  <a:srgbClr val="010202"/>
                </a:solidFill>
                <a:latin typeface="Arial"/>
                <a:cs typeface="Arial"/>
              </a:rPr>
              <a:t>№4,</a:t>
            </a:r>
            <a:r>
              <a:rPr sz="500" spc="1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010202"/>
                </a:solidFill>
                <a:latin typeface="Arial"/>
                <a:cs typeface="Arial"/>
              </a:rPr>
              <a:t>2013.</a:t>
            </a:r>
            <a:endParaRPr sz="5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19848" y="219684"/>
            <a:ext cx="3005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" dirty="0"/>
              <a:t>– </a:t>
            </a:r>
            <a:r>
              <a:rPr dirty="0"/>
              <a:t>оригинальный</a:t>
            </a:r>
            <a:r>
              <a:rPr spc="-45" dirty="0"/>
              <a:t> </a:t>
            </a:r>
            <a:r>
              <a:rPr spc="-5" dirty="0"/>
              <a:t>флуконазол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4500" y="981473"/>
            <a:ext cx="5074920" cy="4648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850" b="1" spc="15" dirty="0">
                <a:solidFill>
                  <a:schemeClr val="bg1"/>
                </a:solidFill>
                <a:latin typeface="Arial"/>
                <a:cs typeface="Arial"/>
              </a:rPr>
              <a:t>Какой </a:t>
            </a:r>
            <a:r>
              <a:rPr sz="2850" b="1" spc="10" dirty="0">
                <a:solidFill>
                  <a:schemeClr val="bg1"/>
                </a:solidFill>
                <a:latin typeface="Arial"/>
                <a:cs typeface="Arial"/>
              </a:rPr>
              <a:t>режим</a:t>
            </a:r>
            <a:r>
              <a:rPr sz="2850" b="1" spc="-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50" b="1" spc="5" dirty="0">
                <a:solidFill>
                  <a:schemeClr val="bg1"/>
                </a:solidFill>
                <a:latin typeface="Arial"/>
                <a:cs typeface="Arial"/>
              </a:rPr>
              <a:t>дозирования?</a:t>
            </a:r>
            <a:endParaRPr sz="28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17094" y="5012486"/>
            <a:ext cx="257568" cy="732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17095" y="5012490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10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9"/>
                </a:lnTo>
                <a:lnTo>
                  <a:pt x="257581" y="73279"/>
                </a:lnTo>
                <a:lnTo>
                  <a:pt x="257581" y="19405"/>
                </a:lnTo>
                <a:lnTo>
                  <a:pt x="256054" y="11851"/>
                </a:lnTo>
                <a:lnTo>
                  <a:pt x="251893" y="5683"/>
                </a:lnTo>
                <a:lnTo>
                  <a:pt x="245724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17095" y="5085770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10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81" y="0"/>
                </a:lnTo>
                <a:lnTo>
                  <a:pt x="257581" y="167119"/>
                </a:lnTo>
                <a:lnTo>
                  <a:pt x="256054" y="174673"/>
                </a:lnTo>
                <a:lnTo>
                  <a:pt x="251893" y="180841"/>
                </a:lnTo>
                <a:lnTo>
                  <a:pt x="245724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79222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09587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39952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70316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00682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48858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31045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16205" y="5013007"/>
            <a:ext cx="247405" cy="2473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35128" y="5012486"/>
            <a:ext cx="257581" cy="73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35131" y="5012490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10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9"/>
                </a:lnTo>
                <a:lnTo>
                  <a:pt x="257581" y="73279"/>
                </a:lnTo>
                <a:lnTo>
                  <a:pt x="257581" y="19405"/>
                </a:lnTo>
                <a:lnTo>
                  <a:pt x="256054" y="11851"/>
                </a:lnTo>
                <a:lnTo>
                  <a:pt x="251893" y="5683"/>
                </a:lnTo>
                <a:lnTo>
                  <a:pt x="245724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35131" y="5085770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10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81" y="0"/>
                </a:lnTo>
                <a:lnTo>
                  <a:pt x="257581" y="167119"/>
                </a:lnTo>
                <a:lnTo>
                  <a:pt x="256054" y="174673"/>
                </a:lnTo>
                <a:lnTo>
                  <a:pt x="251893" y="180841"/>
                </a:lnTo>
                <a:lnTo>
                  <a:pt x="245724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7259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27623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57988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88353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18718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66894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49082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53174" y="5012486"/>
            <a:ext cx="257568" cy="732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3166" y="5012490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09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9"/>
                </a:lnTo>
                <a:lnTo>
                  <a:pt x="257581" y="73279"/>
                </a:lnTo>
                <a:lnTo>
                  <a:pt x="257581" y="19405"/>
                </a:lnTo>
                <a:lnTo>
                  <a:pt x="256054" y="11851"/>
                </a:lnTo>
                <a:lnTo>
                  <a:pt x="251893" y="5683"/>
                </a:lnTo>
                <a:lnTo>
                  <a:pt x="245724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3166" y="5085770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09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81" y="0"/>
                </a:lnTo>
                <a:lnTo>
                  <a:pt x="257581" y="167119"/>
                </a:lnTo>
                <a:lnTo>
                  <a:pt x="256054" y="174673"/>
                </a:lnTo>
                <a:lnTo>
                  <a:pt x="251893" y="180841"/>
                </a:lnTo>
                <a:lnTo>
                  <a:pt x="245724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15293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59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76024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06389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36753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84930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67117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71195" y="5012486"/>
            <a:ext cx="257581" cy="732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1203" y="5012490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09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9"/>
                </a:lnTo>
                <a:lnTo>
                  <a:pt x="257568" y="73279"/>
                </a:lnTo>
                <a:lnTo>
                  <a:pt x="257568" y="19405"/>
                </a:lnTo>
                <a:lnTo>
                  <a:pt x="256044" y="11851"/>
                </a:lnTo>
                <a:lnTo>
                  <a:pt x="251887" y="5683"/>
                </a:lnTo>
                <a:lnTo>
                  <a:pt x="245722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871203" y="5085770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09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68" y="0"/>
                </a:lnTo>
                <a:lnTo>
                  <a:pt x="257568" y="167119"/>
                </a:lnTo>
                <a:lnTo>
                  <a:pt x="256044" y="174673"/>
                </a:lnTo>
                <a:lnTo>
                  <a:pt x="251887" y="180841"/>
                </a:lnTo>
                <a:lnTo>
                  <a:pt x="245722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33331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63694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94059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24424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54790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902967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085153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89241" y="5012486"/>
            <a:ext cx="257568" cy="732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89237" y="5012490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09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9"/>
                </a:lnTo>
                <a:lnTo>
                  <a:pt x="257581" y="73279"/>
                </a:lnTo>
                <a:lnTo>
                  <a:pt x="257581" y="19405"/>
                </a:lnTo>
                <a:lnTo>
                  <a:pt x="256054" y="11851"/>
                </a:lnTo>
                <a:lnTo>
                  <a:pt x="251893" y="5683"/>
                </a:lnTo>
                <a:lnTo>
                  <a:pt x="245724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189237" y="5085770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09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81" y="0"/>
                </a:lnTo>
                <a:lnTo>
                  <a:pt x="257581" y="167119"/>
                </a:lnTo>
                <a:lnTo>
                  <a:pt x="256054" y="174673"/>
                </a:lnTo>
                <a:lnTo>
                  <a:pt x="251893" y="180841"/>
                </a:lnTo>
                <a:lnTo>
                  <a:pt x="245724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51365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281731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312094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342460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372825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221001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403189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507287" y="5012486"/>
            <a:ext cx="257555" cy="7327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507275" y="5012490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09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9"/>
                </a:lnTo>
                <a:lnTo>
                  <a:pt x="257581" y="73279"/>
                </a:lnTo>
                <a:lnTo>
                  <a:pt x="257581" y="19405"/>
                </a:lnTo>
                <a:lnTo>
                  <a:pt x="256054" y="11851"/>
                </a:lnTo>
                <a:lnTo>
                  <a:pt x="251893" y="5683"/>
                </a:lnTo>
                <a:lnTo>
                  <a:pt x="245724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507275" y="5085770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09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81" y="0"/>
                </a:lnTo>
                <a:lnTo>
                  <a:pt x="257581" y="167119"/>
                </a:lnTo>
                <a:lnTo>
                  <a:pt x="256054" y="174673"/>
                </a:lnTo>
                <a:lnTo>
                  <a:pt x="251893" y="180841"/>
                </a:lnTo>
                <a:lnTo>
                  <a:pt x="245724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569402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599767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630131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660497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690860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539037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721225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825308" y="5012486"/>
            <a:ext cx="257581" cy="732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825310" y="5012490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09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9"/>
                </a:lnTo>
                <a:lnTo>
                  <a:pt x="257568" y="73279"/>
                </a:lnTo>
                <a:lnTo>
                  <a:pt x="257568" y="19405"/>
                </a:lnTo>
                <a:lnTo>
                  <a:pt x="256044" y="11851"/>
                </a:lnTo>
                <a:lnTo>
                  <a:pt x="251887" y="5683"/>
                </a:lnTo>
                <a:lnTo>
                  <a:pt x="245722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825310" y="5085770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09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68" y="0"/>
                </a:lnTo>
                <a:lnTo>
                  <a:pt x="257568" y="167119"/>
                </a:lnTo>
                <a:lnTo>
                  <a:pt x="256044" y="174673"/>
                </a:lnTo>
                <a:lnTo>
                  <a:pt x="251887" y="180841"/>
                </a:lnTo>
                <a:lnTo>
                  <a:pt x="245722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887437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917801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948168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978532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008897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857074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039261" y="4987875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916383" y="4211904"/>
            <a:ext cx="257581" cy="73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916382" y="4211906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10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8"/>
                </a:lnTo>
                <a:lnTo>
                  <a:pt x="257581" y="73278"/>
                </a:lnTo>
                <a:lnTo>
                  <a:pt x="257581" y="19405"/>
                </a:lnTo>
                <a:lnTo>
                  <a:pt x="256054" y="11851"/>
                </a:lnTo>
                <a:lnTo>
                  <a:pt x="251893" y="5683"/>
                </a:lnTo>
                <a:lnTo>
                  <a:pt x="245724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916382" y="4285186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10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81" y="0"/>
                </a:lnTo>
                <a:lnTo>
                  <a:pt x="257581" y="167119"/>
                </a:lnTo>
                <a:lnTo>
                  <a:pt x="256054" y="174673"/>
                </a:lnTo>
                <a:lnTo>
                  <a:pt x="251893" y="180841"/>
                </a:lnTo>
                <a:lnTo>
                  <a:pt x="245724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978511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008875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039239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069604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099969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948146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130333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915494" y="4212425"/>
            <a:ext cx="247396" cy="247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870496" y="4211904"/>
            <a:ext cx="257568" cy="732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870490" y="4211906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09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8"/>
                </a:lnTo>
                <a:lnTo>
                  <a:pt x="257581" y="73278"/>
                </a:lnTo>
                <a:lnTo>
                  <a:pt x="257581" y="19405"/>
                </a:lnTo>
                <a:lnTo>
                  <a:pt x="256054" y="11851"/>
                </a:lnTo>
                <a:lnTo>
                  <a:pt x="251893" y="5683"/>
                </a:lnTo>
                <a:lnTo>
                  <a:pt x="245724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870490" y="4285186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09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81" y="0"/>
                </a:lnTo>
                <a:lnTo>
                  <a:pt x="257581" y="167119"/>
                </a:lnTo>
                <a:lnTo>
                  <a:pt x="256054" y="174673"/>
                </a:lnTo>
                <a:lnTo>
                  <a:pt x="251893" y="180841"/>
                </a:lnTo>
                <a:lnTo>
                  <a:pt x="245724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932617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962983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993347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023713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054076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902253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084441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869607" y="4212425"/>
            <a:ext cx="247396" cy="247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21536" y="4211904"/>
            <a:ext cx="257581" cy="73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21542" y="4211906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09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8"/>
                </a:lnTo>
                <a:lnTo>
                  <a:pt x="257568" y="73278"/>
                </a:lnTo>
                <a:lnTo>
                  <a:pt x="257568" y="19405"/>
                </a:lnTo>
                <a:lnTo>
                  <a:pt x="256044" y="11851"/>
                </a:lnTo>
                <a:lnTo>
                  <a:pt x="251887" y="5683"/>
                </a:lnTo>
                <a:lnTo>
                  <a:pt x="245722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821542" y="4285186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09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68" y="0"/>
                </a:lnTo>
                <a:lnTo>
                  <a:pt x="257568" y="167119"/>
                </a:lnTo>
                <a:lnTo>
                  <a:pt x="256044" y="174673"/>
                </a:lnTo>
                <a:lnTo>
                  <a:pt x="251887" y="180841"/>
                </a:lnTo>
                <a:lnTo>
                  <a:pt x="245722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883669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914033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944399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974762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005128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853305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035493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820659" y="4212425"/>
            <a:ext cx="247396" cy="247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234429" y="4211904"/>
            <a:ext cx="257568" cy="7327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234419" y="4211906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10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8"/>
                </a:lnTo>
                <a:lnTo>
                  <a:pt x="257581" y="73278"/>
                </a:lnTo>
                <a:lnTo>
                  <a:pt x="257581" y="19405"/>
                </a:lnTo>
                <a:lnTo>
                  <a:pt x="256054" y="11851"/>
                </a:lnTo>
                <a:lnTo>
                  <a:pt x="251893" y="5683"/>
                </a:lnTo>
                <a:lnTo>
                  <a:pt x="245724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234419" y="4285186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10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81" y="0"/>
                </a:lnTo>
                <a:lnTo>
                  <a:pt x="257581" y="167119"/>
                </a:lnTo>
                <a:lnTo>
                  <a:pt x="256054" y="174673"/>
                </a:lnTo>
                <a:lnTo>
                  <a:pt x="251893" y="180841"/>
                </a:lnTo>
                <a:lnTo>
                  <a:pt x="245724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96547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326911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57275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87641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18005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266182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448370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4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552450" y="4211904"/>
            <a:ext cx="257581" cy="73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552455" y="4211906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09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8"/>
                </a:lnTo>
                <a:lnTo>
                  <a:pt x="257568" y="73278"/>
                </a:lnTo>
                <a:lnTo>
                  <a:pt x="257568" y="19405"/>
                </a:lnTo>
                <a:lnTo>
                  <a:pt x="256044" y="11851"/>
                </a:lnTo>
                <a:lnTo>
                  <a:pt x="251887" y="5683"/>
                </a:lnTo>
                <a:lnTo>
                  <a:pt x="245722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552455" y="4285186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09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68" y="0"/>
                </a:lnTo>
                <a:lnTo>
                  <a:pt x="257568" y="167119"/>
                </a:lnTo>
                <a:lnTo>
                  <a:pt x="256044" y="174673"/>
                </a:lnTo>
                <a:lnTo>
                  <a:pt x="251887" y="180841"/>
                </a:lnTo>
                <a:lnTo>
                  <a:pt x="245722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614583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644947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675312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705675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736041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584218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766406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88517" y="4211904"/>
            <a:ext cx="257581" cy="732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88526" y="4211906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09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8"/>
                </a:lnTo>
                <a:lnTo>
                  <a:pt x="257568" y="73278"/>
                </a:lnTo>
                <a:lnTo>
                  <a:pt x="257568" y="19405"/>
                </a:lnTo>
                <a:lnTo>
                  <a:pt x="256044" y="11851"/>
                </a:lnTo>
                <a:lnTo>
                  <a:pt x="251887" y="5683"/>
                </a:lnTo>
                <a:lnTo>
                  <a:pt x="245722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88526" y="4285186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09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68" y="0"/>
                </a:lnTo>
                <a:lnTo>
                  <a:pt x="257568" y="167119"/>
                </a:lnTo>
                <a:lnTo>
                  <a:pt x="256044" y="174673"/>
                </a:lnTo>
                <a:lnTo>
                  <a:pt x="251887" y="180841"/>
                </a:lnTo>
                <a:lnTo>
                  <a:pt x="245722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50653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281017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311383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341747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372113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220290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402476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506563" y="4211904"/>
            <a:ext cx="257568" cy="732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506561" y="4211906"/>
            <a:ext cx="257810" cy="73660"/>
          </a:xfrm>
          <a:custGeom>
            <a:avLst/>
            <a:gdLst/>
            <a:ahLst/>
            <a:cxnLst/>
            <a:rect l="l" t="t" r="r" b="b"/>
            <a:pathLst>
              <a:path w="257809" h="73660">
                <a:moveTo>
                  <a:pt x="19405" y="0"/>
                </a:moveTo>
                <a:lnTo>
                  <a:pt x="11851" y="1524"/>
                </a:lnTo>
                <a:lnTo>
                  <a:pt x="5683" y="5683"/>
                </a:lnTo>
                <a:lnTo>
                  <a:pt x="1524" y="11851"/>
                </a:lnTo>
                <a:lnTo>
                  <a:pt x="0" y="19405"/>
                </a:lnTo>
                <a:lnTo>
                  <a:pt x="0" y="73278"/>
                </a:lnTo>
                <a:lnTo>
                  <a:pt x="257568" y="73278"/>
                </a:lnTo>
                <a:lnTo>
                  <a:pt x="257568" y="19405"/>
                </a:lnTo>
                <a:lnTo>
                  <a:pt x="256044" y="11851"/>
                </a:lnTo>
                <a:lnTo>
                  <a:pt x="251887" y="5683"/>
                </a:lnTo>
                <a:lnTo>
                  <a:pt x="245722" y="1524"/>
                </a:lnTo>
                <a:lnTo>
                  <a:pt x="238175" y="0"/>
                </a:lnTo>
                <a:lnTo>
                  <a:pt x="19405" y="0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506561" y="4285186"/>
            <a:ext cx="257810" cy="186690"/>
          </a:xfrm>
          <a:custGeom>
            <a:avLst/>
            <a:gdLst/>
            <a:ahLst/>
            <a:cxnLst/>
            <a:rect l="l" t="t" r="r" b="b"/>
            <a:pathLst>
              <a:path w="257809" h="186689">
                <a:moveTo>
                  <a:pt x="19405" y="186524"/>
                </a:moveTo>
                <a:lnTo>
                  <a:pt x="11851" y="185000"/>
                </a:lnTo>
                <a:lnTo>
                  <a:pt x="5683" y="180841"/>
                </a:lnTo>
                <a:lnTo>
                  <a:pt x="1524" y="174673"/>
                </a:lnTo>
                <a:lnTo>
                  <a:pt x="0" y="167119"/>
                </a:lnTo>
                <a:lnTo>
                  <a:pt x="0" y="0"/>
                </a:lnTo>
                <a:lnTo>
                  <a:pt x="257568" y="0"/>
                </a:lnTo>
                <a:lnTo>
                  <a:pt x="257568" y="167119"/>
                </a:lnTo>
                <a:lnTo>
                  <a:pt x="256044" y="174673"/>
                </a:lnTo>
                <a:lnTo>
                  <a:pt x="251887" y="180841"/>
                </a:lnTo>
                <a:lnTo>
                  <a:pt x="245722" y="185000"/>
                </a:lnTo>
                <a:lnTo>
                  <a:pt x="238175" y="186524"/>
                </a:lnTo>
                <a:lnTo>
                  <a:pt x="19405" y="186524"/>
                </a:lnTo>
                <a:close/>
              </a:path>
            </a:pathLst>
          </a:custGeom>
          <a:ln w="6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568690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599053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629419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659784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690149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538325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720514" y="4187291"/>
            <a:ext cx="12065" cy="44450"/>
          </a:xfrm>
          <a:custGeom>
            <a:avLst/>
            <a:gdLst/>
            <a:ahLst/>
            <a:cxnLst/>
            <a:rect l="l" t="t" r="r" b="b"/>
            <a:pathLst>
              <a:path w="12065" h="44450">
                <a:moveTo>
                  <a:pt x="9207" y="0"/>
                </a:moveTo>
                <a:lnTo>
                  <a:pt x="2654" y="0"/>
                </a:lnTo>
                <a:lnTo>
                  <a:pt x="0" y="2654"/>
                </a:lnTo>
                <a:lnTo>
                  <a:pt x="0" y="41541"/>
                </a:lnTo>
                <a:lnTo>
                  <a:pt x="2654" y="44196"/>
                </a:lnTo>
                <a:lnTo>
                  <a:pt x="9207" y="44196"/>
                </a:lnTo>
                <a:lnTo>
                  <a:pt x="11861" y="41541"/>
                </a:lnTo>
                <a:lnTo>
                  <a:pt x="11861" y="2654"/>
                </a:lnTo>
                <a:lnTo>
                  <a:pt x="92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788417" y="4275684"/>
            <a:ext cx="731003" cy="5283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938477" y="4290772"/>
            <a:ext cx="742163" cy="5319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 txBox="1"/>
          <p:nvPr/>
        </p:nvSpPr>
        <p:spPr>
          <a:xfrm>
            <a:off x="419100" y="1799892"/>
            <a:ext cx="7837805" cy="671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3020" indent="-635">
              <a:lnSpc>
                <a:spcPct val="100000"/>
              </a:lnSpc>
              <a:spcBef>
                <a:spcPts val="100"/>
              </a:spcBef>
            </a:pPr>
            <a:r>
              <a:rPr sz="1300" b="1" spc="-10" dirty="0">
                <a:solidFill>
                  <a:srgbClr val="010202"/>
                </a:solidFill>
                <a:latin typeface="Arial"/>
                <a:cs typeface="Arial"/>
              </a:rPr>
              <a:t>ДИФЛЮКАН</a:t>
            </a:r>
            <a:r>
              <a:rPr sz="1125" spc="-15" baseline="33333" dirty="0">
                <a:solidFill>
                  <a:srgbClr val="010202"/>
                </a:solidFill>
                <a:latin typeface="Arial"/>
                <a:cs typeface="Arial"/>
              </a:rPr>
              <a:t>® </a:t>
            </a:r>
            <a:r>
              <a:rPr sz="1300" b="1" spc="-5" dirty="0">
                <a:solidFill>
                  <a:srgbClr val="010202"/>
                </a:solidFill>
                <a:latin typeface="Arial"/>
                <a:cs typeface="Arial"/>
              </a:rPr>
              <a:t>150 </a:t>
            </a:r>
            <a:r>
              <a:rPr sz="1300" b="1" dirty="0">
                <a:solidFill>
                  <a:srgbClr val="010202"/>
                </a:solidFill>
                <a:latin typeface="Arial"/>
                <a:cs typeface="Arial"/>
              </a:rPr>
              <a:t>мг </a:t>
            </a:r>
            <a:r>
              <a:rPr sz="1300" b="1" spc="-15" dirty="0">
                <a:solidFill>
                  <a:srgbClr val="010202"/>
                </a:solidFill>
                <a:latin typeface="Arial"/>
                <a:cs typeface="Arial"/>
              </a:rPr>
              <a:t>используется </a:t>
            </a:r>
            <a:r>
              <a:rPr sz="1300" b="1" dirty="0">
                <a:solidFill>
                  <a:srgbClr val="010202"/>
                </a:solidFill>
                <a:latin typeface="Arial"/>
                <a:cs typeface="Arial"/>
              </a:rPr>
              <a:t>для </a:t>
            </a:r>
            <a:r>
              <a:rPr sz="1300" b="1" spc="-10" dirty="0">
                <a:solidFill>
                  <a:srgbClr val="010202"/>
                </a:solidFill>
                <a:latin typeface="Arial"/>
                <a:cs typeface="Arial"/>
              </a:rPr>
              <a:t>лечения острой </a:t>
            </a:r>
            <a:r>
              <a:rPr sz="1300" b="1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1300" b="1" spc="-5" dirty="0">
                <a:solidFill>
                  <a:srgbClr val="010202"/>
                </a:solidFill>
                <a:latin typeface="Arial"/>
                <a:cs typeface="Arial"/>
              </a:rPr>
              <a:t>рецидивирующей </a:t>
            </a:r>
            <a:r>
              <a:rPr sz="1300" b="1" spc="-10" dirty="0">
                <a:solidFill>
                  <a:srgbClr val="010202"/>
                </a:solidFill>
                <a:latin typeface="Arial"/>
                <a:cs typeface="Arial"/>
              </a:rPr>
              <a:t>форм </a:t>
            </a:r>
            <a:r>
              <a:rPr sz="1300" b="1" spc="-15" dirty="0">
                <a:solidFill>
                  <a:srgbClr val="010202"/>
                </a:solidFill>
                <a:latin typeface="Arial"/>
                <a:cs typeface="Arial"/>
              </a:rPr>
              <a:t>молочницы</a:t>
            </a:r>
            <a:r>
              <a:rPr sz="1125" b="1" spc="-22" baseline="33333" dirty="0">
                <a:solidFill>
                  <a:srgbClr val="010202"/>
                </a:solidFill>
                <a:latin typeface="Arial"/>
                <a:cs typeface="Arial"/>
              </a:rPr>
              <a:t>1</a:t>
            </a:r>
            <a:r>
              <a:rPr sz="1300" b="1" spc="-15" dirty="0">
                <a:solidFill>
                  <a:srgbClr val="010202"/>
                </a:solidFill>
                <a:latin typeface="Arial"/>
                <a:cs typeface="Arial"/>
              </a:rPr>
              <a:t>.  </a:t>
            </a:r>
            <a:r>
              <a:rPr sz="1300" b="1" spc="-5" dirty="0">
                <a:solidFill>
                  <a:srgbClr val="010202"/>
                </a:solidFill>
                <a:latin typeface="Arial"/>
                <a:cs typeface="Arial"/>
              </a:rPr>
              <a:t>Для </a:t>
            </a:r>
            <a:r>
              <a:rPr sz="1300" b="1" spc="-10" dirty="0">
                <a:solidFill>
                  <a:srgbClr val="010202"/>
                </a:solidFill>
                <a:latin typeface="Arial"/>
                <a:cs typeface="Arial"/>
              </a:rPr>
              <a:t>постановки </a:t>
            </a:r>
            <a:r>
              <a:rPr sz="1300" b="1" spc="-5" dirty="0">
                <a:solidFill>
                  <a:srgbClr val="010202"/>
                </a:solidFill>
                <a:latin typeface="Arial"/>
                <a:cs typeface="Arial"/>
              </a:rPr>
              <a:t>диагноза </a:t>
            </a:r>
            <a:r>
              <a:rPr sz="1300" b="1" dirty="0">
                <a:solidFill>
                  <a:srgbClr val="010202"/>
                </a:solidFill>
                <a:latin typeface="Arial"/>
                <a:cs typeface="Arial"/>
              </a:rPr>
              <a:t>и </a:t>
            </a:r>
            <a:r>
              <a:rPr sz="1300" b="1" spc="-5" dirty="0">
                <a:solidFill>
                  <a:srgbClr val="010202"/>
                </a:solidFill>
                <a:latin typeface="Arial"/>
                <a:cs typeface="Arial"/>
              </a:rPr>
              <a:t>назначения </a:t>
            </a:r>
            <a:r>
              <a:rPr sz="1300" b="1" dirty="0">
                <a:solidFill>
                  <a:srgbClr val="010202"/>
                </a:solidFill>
                <a:latin typeface="Arial"/>
                <a:cs typeface="Arial"/>
              </a:rPr>
              <a:t>терапии </a:t>
            </a:r>
            <a:r>
              <a:rPr sz="1300" b="1" spc="-15" dirty="0">
                <a:solidFill>
                  <a:srgbClr val="010202"/>
                </a:solidFill>
                <a:latin typeface="Arial"/>
                <a:cs typeface="Arial"/>
              </a:rPr>
              <a:t>необходима консультация</a:t>
            </a:r>
            <a:r>
              <a:rPr sz="1300" b="1" spc="3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010202"/>
                </a:solidFill>
                <a:latin typeface="Arial"/>
                <a:cs typeface="Arial"/>
              </a:rPr>
              <a:t>врача.</a:t>
            </a:r>
            <a:endParaRPr sz="13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00"/>
              </a:spcBef>
            </a:pPr>
            <a:r>
              <a:rPr sz="1300" b="1" dirty="0">
                <a:solidFill>
                  <a:srgbClr val="EC0A7D"/>
                </a:solidFill>
                <a:latin typeface="Arial"/>
                <a:cs typeface="Arial"/>
              </a:rPr>
              <a:t>Как </a:t>
            </a:r>
            <a:r>
              <a:rPr sz="1300" b="1" spc="-15" dirty="0">
                <a:solidFill>
                  <a:srgbClr val="EC0A7D"/>
                </a:solidFill>
                <a:latin typeface="Arial"/>
                <a:cs typeface="Arial"/>
              </a:rPr>
              <a:t>помочь </a:t>
            </a:r>
            <a:r>
              <a:rPr sz="1300" b="1" spc="-5" dirty="0">
                <a:solidFill>
                  <a:srgbClr val="EC0A7D"/>
                </a:solidFill>
                <a:latin typeface="Arial"/>
                <a:cs typeface="Arial"/>
              </a:rPr>
              <a:t>посетительнице аптеки подобрать </a:t>
            </a:r>
            <a:r>
              <a:rPr sz="1300" b="1" dirty="0">
                <a:solidFill>
                  <a:srgbClr val="EC0A7D"/>
                </a:solidFill>
                <a:latin typeface="Arial"/>
                <a:cs typeface="Arial"/>
              </a:rPr>
              <a:t>нужное </a:t>
            </a:r>
            <a:r>
              <a:rPr sz="1300" b="1" spc="-15" dirty="0">
                <a:solidFill>
                  <a:srgbClr val="EC0A7D"/>
                </a:solidFill>
                <a:latin typeface="Arial"/>
                <a:cs typeface="Arial"/>
              </a:rPr>
              <a:t>количество </a:t>
            </a:r>
            <a:r>
              <a:rPr sz="1300" b="1" spc="-10" dirty="0">
                <a:solidFill>
                  <a:srgbClr val="EC0A7D"/>
                </a:solidFill>
                <a:latin typeface="Arial"/>
                <a:cs typeface="Arial"/>
              </a:rPr>
              <a:t>капсул </a:t>
            </a:r>
            <a:r>
              <a:rPr sz="1300" b="1" dirty="0">
                <a:solidFill>
                  <a:srgbClr val="EC0A7D"/>
                </a:solidFill>
                <a:latin typeface="Arial"/>
                <a:cs typeface="Arial"/>
              </a:rPr>
              <a:t>для </a:t>
            </a:r>
            <a:r>
              <a:rPr sz="1300" b="1" spc="-5" dirty="0">
                <a:solidFill>
                  <a:srgbClr val="EC0A7D"/>
                </a:solidFill>
                <a:latin typeface="Arial"/>
                <a:cs typeface="Arial"/>
              </a:rPr>
              <a:t>курса</a:t>
            </a:r>
            <a:r>
              <a:rPr sz="1300" b="1" spc="105" dirty="0">
                <a:solidFill>
                  <a:srgbClr val="EC0A7D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EC0A7D"/>
                </a:solidFill>
                <a:latin typeface="Arial"/>
                <a:cs typeface="Arial"/>
              </a:rPr>
              <a:t>лечения?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419100" y="5605036"/>
            <a:ext cx="37807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EC0A7D"/>
                </a:solidFill>
                <a:latin typeface="Arial"/>
                <a:cs typeface="Arial"/>
              </a:rPr>
              <a:t>При </a:t>
            </a:r>
            <a:r>
              <a:rPr sz="1400" b="1" spc="-15" dirty="0">
                <a:solidFill>
                  <a:srgbClr val="EC0A7D"/>
                </a:solidFill>
                <a:latin typeface="Arial"/>
                <a:cs typeface="Arial"/>
              </a:rPr>
              <a:t>молочнице </a:t>
            </a:r>
            <a:r>
              <a:rPr sz="1400" b="1" dirty="0">
                <a:solidFill>
                  <a:srgbClr val="EC0A7D"/>
                </a:solidFill>
                <a:latin typeface="Arial"/>
                <a:cs typeface="Arial"/>
              </a:rPr>
              <a:t>(ВВК) </a:t>
            </a:r>
            <a:r>
              <a:rPr sz="1400" b="1" spc="-10" dirty="0">
                <a:solidFill>
                  <a:srgbClr val="EC0A7D"/>
                </a:solidFill>
                <a:latin typeface="Arial"/>
                <a:cs typeface="Arial"/>
              </a:rPr>
              <a:t>ДИФЛЮКАН</a:t>
            </a:r>
            <a:r>
              <a:rPr sz="1200" b="1" spc="-15" baseline="31250" dirty="0">
                <a:solidFill>
                  <a:srgbClr val="EC0A7D"/>
                </a:solidFill>
                <a:latin typeface="Arial"/>
                <a:cs typeface="Arial"/>
              </a:rPr>
              <a:t>® </a:t>
            </a:r>
            <a:r>
              <a:rPr sz="1400" b="1" spc="-5" dirty="0">
                <a:solidFill>
                  <a:srgbClr val="EC0A7D"/>
                </a:solidFill>
                <a:latin typeface="Arial"/>
                <a:cs typeface="Arial"/>
              </a:rPr>
              <a:t>150 </a:t>
            </a:r>
            <a:r>
              <a:rPr sz="1400" b="1" dirty="0">
                <a:solidFill>
                  <a:srgbClr val="EC0A7D"/>
                </a:solidFill>
                <a:latin typeface="Arial"/>
                <a:cs typeface="Arial"/>
              </a:rPr>
              <a:t>мг  </a:t>
            </a:r>
            <a:r>
              <a:rPr sz="1400" b="1" spc="-15" dirty="0">
                <a:solidFill>
                  <a:srgbClr val="EC0A7D"/>
                </a:solidFill>
                <a:latin typeface="Arial"/>
                <a:cs typeface="Arial"/>
              </a:rPr>
              <a:t>отпускается </a:t>
            </a:r>
            <a:r>
              <a:rPr sz="1400" b="1" dirty="0">
                <a:solidFill>
                  <a:srgbClr val="EC0A7D"/>
                </a:solidFill>
                <a:latin typeface="Arial"/>
                <a:cs typeface="Arial"/>
              </a:rPr>
              <a:t>без</a:t>
            </a:r>
            <a:r>
              <a:rPr sz="1400" b="1" spc="5" dirty="0">
                <a:solidFill>
                  <a:srgbClr val="EC0A7D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EC0A7D"/>
                </a:solidFill>
                <a:latin typeface="Arial"/>
                <a:cs typeface="Arial"/>
              </a:rPr>
              <a:t>рецепта</a:t>
            </a:r>
            <a:r>
              <a:rPr sz="1200" b="1" spc="-7" baseline="31250" dirty="0">
                <a:solidFill>
                  <a:srgbClr val="EC0A7D"/>
                </a:solidFill>
                <a:latin typeface="Arial"/>
                <a:cs typeface="Arial"/>
              </a:rPr>
              <a:t>1</a:t>
            </a:r>
            <a:r>
              <a:rPr sz="1400" b="1" spc="-5" dirty="0">
                <a:solidFill>
                  <a:srgbClr val="EC0A7D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4446003" y="5605036"/>
            <a:ext cx="36264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solidFill>
                  <a:srgbClr val="EC0A7D"/>
                </a:solidFill>
                <a:latin typeface="Arial"/>
                <a:cs typeface="Arial"/>
              </a:rPr>
              <a:t>Успешность </a:t>
            </a:r>
            <a:r>
              <a:rPr sz="1400" b="1" dirty="0">
                <a:solidFill>
                  <a:srgbClr val="EC0A7D"/>
                </a:solidFill>
                <a:latin typeface="Arial"/>
                <a:cs typeface="Arial"/>
              </a:rPr>
              <a:t>терапии </a:t>
            </a:r>
            <a:r>
              <a:rPr sz="1400" b="1" spc="-15" dirty="0">
                <a:solidFill>
                  <a:srgbClr val="EC0A7D"/>
                </a:solidFill>
                <a:latin typeface="Arial"/>
                <a:cs typeface="Arial"/>
              </a:rPr>
              <a:t>во </a:t>
            </a:r>
            <a:r>
              <a:rPr sz="1400" b="1" spc="-10" dirty="0">
                <a:solidFill>
                  <a:srgbClr val="EC0A7D"/>
                </a:solidFill>
                <a:latin typeface="Arial"/>
                <a:cs typeface="Arial"/>
              </a:rPr>
              <a:t>многом зависит  </a:t>
            </a:r>
            <a:r>
              <a:rPr sz="1400" b="1" spc="-20" dirty="0">
                <a:solidFill>
                  <a:srgbClr val="EC0A7D"/>
                </a:solidFill>
                <a:latin typeface="Arial"/>
                <a:cs typeface="Arial"/>
              </a:rPr>
              <a:t>от </a:t>
            </a:r>
            <a:r>
              <a:rPr sz="1400" b="1" spc="-10" dirty="0">
                <a:solidFill>
                  <a:srgbClr val="EC0A7D"/>
                </a:solidFill>
                <a:latin typeface="Arial"/>
                <a:cs typeface="Arial"/>
              </a:rPr>
              <a:t>приверженности</a:t>
            </a:r>
            <a:r>
              <a:rPr sz="1400" b="1" spc="10" dirty="0">
                <a:solidFill>
                  <a:srgbClr val="EC0A7D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EC0A7D"/>
                </a:solidFill>
                <a:latin typeface="Arial"/>
                <a:cs typeface="Arial"/>
              </a:rPr>
              <a:t>лечению</a:t>
            </a:r>
            <a:r>
              <a:rPr sz="1200" b="1" spc="-15" baseline="31250" dirty="0">
                <a:solidFill>
                  <a:srgbClr val="EC0A7D"/>
                </a:solidFill>
                <a:latin typeface="Arial"/>
                <a:cs typeface="Arial"/>
              </a:rPr>
              <a:t>2</a:t>
            </a:r>
            <a:r>
              <a:rPr sz="1400" b="1" spc="-10" dirty="0">
                <a:solidFill>
                  <a:srgbClr val="EC0A7D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1304606" y="3648526"/>
            <a:ext cx="18300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EC0A7D"/>
                </a:solidFill>
                <a:latin typeface="Arial"/>
                <a:cs typeface="Arial"/>
              </a:rPr>
              <a:t>Острая </a:t>
            </a:r>
            <a:r>
              <a:rPr sz="1400" b="1" spc="-15" dirty="0">
                <a:solidFill>
                  <a:srgbClr val="EC0A7D"/>
                </a:solidFill>
                <a:latin typeface="Arial"/>
                <a:cs typeface="Arial"/>
              </a:rPr>
              <a:t>форма</a:t>
            </a:r>
            <a:r>
              <a:rPr sz="1400" b="1" spc="-55" dirty="0">
                <a:solidFill>
                  <a:srgbClr val="EC0A7D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EC0A7D"/>
                </a:solidFill>
                <a:latin typeface="Arial"/>
                <a:cs typeface="Arial"/>
              </a:rPr>
              <a:t>ВВК</a:t>
            </a:r>
            <a:r>
              <a:rPr sz="1200" b="1" spc="-7" baseline="31250" dirty="0">
                <a:solidFill>
                  <a:srgbClr val="EC0A7D"/>
                </a:solidFill>
                <a:latin typeface="Arial"/>
                <a:cs typeface="Arial"/>
              </a:rPr>
              <a:t>1</a:t>
            </a:r>
            <a:endParaRPr sz="1200" baseline="3125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993002" y="4883405"/>
            <a:ext cx="6330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010202"/>
                </a:solidFill>
                <a:latin typeface="Arial"/>
                <a:cs typeface="Arial"/>
              </a:rPr>
              <a:t>1</a:t>
            </a:r>
            <a:r>
              <a:rPr sz="1000" b="1" spc="-5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010202"/>
                </a:solidFill>
                <a:latin typeface="Arial"/>
                <a:cs typeface="Arial"/>
              </a:rPr>
              <a:t>капсула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2438516" y="4883405"/>
            <a:ext cx="9931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010202"/>
                </a:solidFill>
                <a:latin typeface="Arial"/>
                <a:cs typeface="Arial"/>
              </a:rPr>
              <a:t>1 день</a:t>
            </a:r>
            <a:r>
              <a:rPr sz="1000" b="1" spc="-6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010202"/>
                </a:solidFill>
                <a:latin typeface="Arial"/>
                <a:cs typeface="Arial"/>
              </a:rPr>
              <a:t>лечения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4848225" y="4846823"/>
            <a:ext cx="6711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010202"/>
                </a:solidFill>
                <a:latin typeface="Arial"/>
                <a:cs typeface="Arial"/>
              </a:rPr>
              <a:t>4</a:t>
            </a:r>
            <a:r>
              <a:rPr sz="1000" b="1" spc="-5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010202"/>
                </a:solidFill>
                <a:latin typeface="Arial"/>
                <a:cs typeface="Arial"/>
              </a:rPr>
              <a:t>капсулы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5878706" y="4744020"/>
            <a:ext cx="219837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000" b="1" spc="-5" dirty="0" err="1">
                <a:solidFill>
                  <a:srgbClr val="010202"/>
                </a:solidFill>
                <a:latin typeface="Arial"/>
                <a:cs typeface="Arial"/>
              </a:rPr>
              <a:t>Поддержвающая</a:t>
            </a:r>
            <a:r>
              <a:rPr sz="1000" b="1" spc="-1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010202"/>
                </a:solidFill>
                <a:latin typeface="Arial"/>
                <a:cs typeface="Arial"/>
              </a:rPr>
              <a:t>терапия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 dirty="0">
              <a:latin typeface="Arial"/>
              <a:cs typeface="Arial"/>
            </a:endParaRPr>
          </a:p>
          <a:p>
            <a:pPr marL="370205" algn="ctr">
              <a:lnSpc>
                <a:spcPct val="100000"/>
              </a:lnSpc>
              <a:tabLst>
                <a:tab pos="681990" algn="l"/>
                <a:tab pos="1007744" algn="l"/>
                <a:tab pos="1323975" algn="l"/>
                <a:tab pos="1637030" algn="l"/>
                <a:tab pos="1955800" algn="l"/>
              </a:tabLst>
            </a:pPr>
            <a:r>
              <a:rPr sz="1725" b="1" spc="-7" baseline="2415" dirty="0">
                <a:solidFill>
                  <a:srgbClr val="404040"/>
                </a:solidFill>
                <a:latin typeface="Arial"/>
                <a:cs typeface="Arial"/>
              </a:rPr>
              <a:t>вт	</a:t>
            </a:r>
            <a:r>
              <a:rPr sz="1150" b="1" dirty="0">
                <a:solidFill>
                  <a:srgbClr val="404040"/>
                </a:solidFill>
                <a:latin typeface="Arial"/>
                <a:cs typeface="Arial"/>
              </a:rPr>
              <a:t>ср	</a:t>
            </a:r>
            <a:r>
              <a:rPr sz="1150" b="1" spc="5" dirty="0">
                <a:solidFill>
                  <a:srgbClr val="404040"/>
                </a:solidFill>
                <a:latin typeface="Arial"/>
                <a:cs typeface="Arial"/>
              </a:rPr>
              <a:t>чт	пт	</a:t>
            </a:r>
            <a:r>
              <a:rPr sz="1150" b="1" spc="-5" dirty="0">
                <a:solidFill>
                  <a:srgbClr val="404040"/>
                </a:solidFill>
                <a:latin typeface="Arial"/>
                <a:cs typeface="Arial"/>
              </a:rPr>
              <a:t>сб	</a:t>
            </a:r>
            <a:r>
              <a:rPr sz="1150" b="1" spc="-25" dirty="0">
                <a:solidFill>
                  <a:srgbClr val="404040"/>
                </a:solidFill>
                <a:latin typeface="Arial"/>
                <a:cs typeface="Arial"/>
              </a:rPr>
              <a:t>вс</a:t>
            </a:r>
            <a:endParaRPr sz="1150" dirty="0">
              <a:latin typeface="Arial"/>
              <a:cs typeface="Arial"/>
            </a:endParaRPr>
          </a:p>
          <a:p>
            <a:pPr marL="46990" algn="ctr">
              <a:lnSpc>
                <a:spcPct val="100000"/>
              </a:lnSpc>
              <a:spcBef>
                <a:spcPts val="500"/>
              </a:spcBef>
            </a:pPr>
            <a:r>
              <a:rPr sz="1800" spc="15" baseline="-9259" dirty="0">
                <a:solidFill>
                  <a:srgbClr val="EC0A7D"/>
                </a:solidFill>
                <a:latin typeface="Arial"/>
                <a:cs typeface="Arial"/>
              </a:rPr>
              <a:t>× </a:t>
            </a:r>
            <a:r>
              <a:rPr sz="1725" b="1" spc="7" baseline="-9661" dirty="0">
                <a:solidFill>
                  <a:srgbClr val="404040"/>
                </a:solidFill>
                <a:latin typeface="Arial"/>
                <a:cs typeface="Arial"/>
              </a:rPr>
              <a:t>6</a:t>
            </a:r>
            <a:r>
              <a:rPr sz="1725" b="1" spc="-225" baseline="-966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EC0A7D"/>
                </a:solidFill>
                <a:latin typeface="Arial"/>
                <a:cs typeface="Arial"/>
              </a:rPr>
              <a:t>месяцев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4445599" y="3529368"/>
            <a:ext cx="3990975" cy="91948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35"/>
              </a:spcBef>
            </a:pPr>
            <a:r>
              <a:rPr sz="1400" b="1" spc="-5" dirty="0">
                <a:solidFill>
                  <a:srgbClr val="EC0A7D"/>
                </a:solidFill>
                <a:latin typeface="Arial"/>
                <a:cs typeface="Arial"/>
              </a:rPr>
              <a:t>Хроническая рецидивирующая </a:t>
            </a:r>
            <a:r>
              <a:rPr sz="1400" b="1" spc="-15" dirty="0">
                <a:solidFill>
                  <a:srgbClr val="EC0A7D"/>
                </a:solidFill>
                <a:latin typeface="Arial"/>
                <a:cs typeface="Arial"/>
              </a:rPr>
              <a:t>форма</a:t>
            </a:r>
            <a:r>
              <a:rPr sz="1400" b="1" spc="-5" dirty="0">
                <a:solidFill>
                  <a:srgbClr val="EC0A7D"/>
                </a:solidFill>
                <a:latin typeface="Arial"/>
                <a:cs typeface="Arial"/>
              </a:rPr>
              <a:t> ВВК</a:t>
            </a:r>
            <a:r>
              <a:rPr sz="1200" b="1" spc="-7" baseline="31250" dirty="0">
                <a:solidFill>
                  <a:srgbClr val="EC0A7D"/>
                </a:solidFill>
                <a:latin typeface="Arial"/>
                <a:cs typeface="Arial"/>
              </a:rPr>
              <a:t>1</a:t>
            </a:r>
            <a:endParaRPr sz="1200" baseline="31250" dirty="0">
              <a:latin typeface="Arial"/>
              <a:cs typeface="Arial"/>
            </a:endParaRPr>
          </a:p>
          <a:p>
            <a:pPr marL="1467485">
              <a:lnSpc>
                <a:spcPct val="100000"/>
              </a:lnSpc>
              <a:spcBef>
                <a:spcPts val="670"/>
              </a:spcBef>
            </a:pPr>
            <a:r>
              <a:rPr sz="1000" b="1" spc="-10" dirty="0">
                <a:solidFill>
                  <a:srgbClr val="010202"/>
                </a:solidFill>
                <a:latin typeface="Arial"/>
                <a:cs typeface="Arial"/>
              </a:rPr>
              <a:t>Купирование </a:t>
            </a:r>
            <a:r>
              <a:rPr sz="1000" b="1" spc="-5" dirty="0">
                <a:solidFill>
                  <a:srgbClr val="010202"/>
                </a:solidFill>
                <a:latin typeface="Arial"/>
                <a:cs typeface="Arial"/>
              </a:rPr>
              <a:t>рецидива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 dirty="0">
              <a:latin typeface="Arial"/>
              <a:cs typeface="Arial"/>
            </a:endParaRPr>
          </a:p>
          <a:p>
            <a:pPr marL="1837055">
              <a:lnSpc>
                <a:spcPct val="100000"/>
              </a:lnSpc>
              <a:tabLst>
                <a:tab pos="2149475" algn="l"/>
                <a:tab pos="2790825" algn="l"/>
                <a:tab pos="3103880" algn="l"/>
              </a:tabLst>
            </a:pPr>
            <a:r>
              <a:rPr sz="1725" b="1" spc="-7" baseline="2415" dirty="0">
                <a:solidFill>
                  <a:srgbClr val="404040"/>
                </a:solidFill>
                <a:latin typeface="Arial"/>
                <a:cs typeface="Arial"/>
              </a:rPr>
              <a:t>вт	</a:t>
            </a:r>
            <a:r>
              <a:rPr sz="1150" b="1" dirty="0">
                <a:solidFill>
                  <a:srgbClr val="404040"/>
                </a:solidFill>
                <a:latin typeface="Arial"/>
                <a:cs typeface="Arial"/>
              </a:rPr>
              <a:t>ср	</a:t>
            </a:r>
            <a:r>
              <a:rPr sz="1150" b="1" spc="5" dirty="0">
                <a:solidFill>
                  <a:srgbClr val="404040"/>
                </a:solidFill>
                <a:latin typeface="Arial"/>
                <a:cs typeface="Arial"/>
              </a:rPr>
              <a:t>пт	</a:t>
            </a:r>
            <a:r>
              <a:rPr sz="1150" b="1" spc="-15" dirty="0">
                <a:solidFill>
                  <a:srgbClr val="404040"/>
                </a:solidFill>
                <a:latin typeface="Arial"/>
                <a:cs typeface="Arial"/>
              </a:rPr>
              <a:t>сб</a:t>
            </a:r>
            <a:endParaRPr sz="1150" dirty="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4657985" y="2754174"/>
            <a:ext cx="35667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10202"/>
                </a:solidFill>
                <a:latin typeface="Arial"/>
                <a:cs typeface="Arial"/>
              </a:rPr>
              <a:t>Молочница возникает </a:t>
            </a:r>
            <a:r>
              <a:rPr sz="1400" b="1" dirty="0">
                <a:solidFill>
                  <a:srgbClr val="010202"/>
                </a:solidFill>
                <a:latin typeface="Arial"/>
                <a:cs typeface="Arial"/>
              </a:rPr>
              <a:t>чаще 4 </a:t>
            </a:r>
            <a:r>
              <a:rPr sz="1400" b="1" spc="5" dirty="0">
                <a:solidFill>
                  <a:srgbClr val="010202"/>
                </a:solidFill>
                <a:latin typeface="Arial"/>
                <a:cs typeface="Arial"/>
              </a:rPr>
              <a:t>раз </a:t>
            </a:r>
            <a:r>
              <a:rPr sz="1400" b="1" dirty="0">
                <a:solidFill>
                  <a:srgbClr val="010202"/>
                </a:solidFill>
                <a:latin typeface="Arial"/>
                <a:cs typeface="Arial"/>
              </a:rPr>
              <a:t>в</a:t>
            </a:r>
            <a:r>
              <a:rPr sz="1400" b="1" spc="-7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10202"/>
                </a:solidFill>
                <a:latin typeface="Arial"/>
                <a:cs typeface="Arial"/>
              </a:rPr>
              <a:t>год?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8" name="object 168"/>
          <p:cNvSpPr/>
          <p:nvPr/>
        </p:nvSpPr>
        <p:spPr>
          <a:xfrm>
            <a:off x="1741279" y="3134233"/>
            <a:ext cx="802017" cy="4445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 txBox="1"/>
          <p:nvPr/>
        </p:nvSpPr>
        <p:spPr>
          <a:xfrm>
            <a:off x="801584" y="2624575"/>
            <a:ext cx="283654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110" marR="5080" indent="-10604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10202"/>
                </a:solidFill>
                <a:latin typeface="Arial"/>
                <a:cs typeface="Arial"/>
              </a:rPr>
              <a:t>Молочница возникла </a:t>
            </a:r>
            <a:r>
              <a:rPr sz="1400" b="1" dirty="0">
                <a:solidFill>
                  <a:srgbClr val="010202"/>
                </a:solidFill>
                <a:latin typeface="Arial"/>
                <a:cs typeface="Arial"/>
              </a:rPr>
              <a:t>впервые?  </a:t>
            </a:r>
            <a:r>
              <a:rPr sz="1400" b="1" spc="-10" dirty="0">
                <a:solidFill>
                  <a:srgbClr val="010202"/>
                </a:solidFill>
                <a:latin typeface="Arial"/>
                <a:cs typeface="Arial"/>
              </a:rPr>
              <a:t>Возникает </a:t>
            </a:r>
            <a:r>
              <a:rPr sz="1400" b="1" dirty="0">
                <a:solidFill>
                  <a:srgbClr val="010202"/>
                </a:solidFill>
                <a:latin typeface="Arial"/>
                <a:cs typeface="Arial"/>
              </a:rPr>
              <a:t>менее 4 </a:t>
            </a:r>
            <a:r>
              <a:rPr sz="1400" b="1" spc="5" dirty="0">
                <a:solidFill>
                  <a:srgbClr val="010202"/>
                </a:solidFill>
                <a:latin typeface="Arial"/>
                <a:cs typeface="Arial"/>
              </a:rPr>
              <a:t>раз </a:t>
            </a:r>
            <a:r>
              <a:rPr sz="1400" b="1" dirty="0">
                <a:solidFill>
                  <a:srgbClr val="010202"/>
                </a:solidFill>
                <a:latin typeface="Arial"/>
                <a:cs typeface="Arial"/>
              </a:rPr>
              <a:t>в</a:t>
            </a:r>
            <a:r>
              <a:rPr sz="1400" b="1" spc="-5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10202"/>
                </a:solidFill>
                <a:latin typeface="Arial"/>
                <a:cs typeface="Arial"/>
              </a:rPr>
              <a:t>год?</a:t>
            </a:r>
            <a:endParaRPr sz="1400" dirty="0">
              <a:latin typeface="Arial"/>
              <a:cs typeface="Arial"/>
            </a:endParaRPr>
          </a:p>
          <a:p>
            <a:pPr marR="139700" algn="ctr">
              <a:lnSpc>
                <a:spcPct val="100000"/>
              </a:lnSpc>
              <a:spcBef>
                <a:spcPts val="620"/>
              </a:spcBef>
            </a:pPr>
            <a:r>
              <a:rPr sz="1550" b="1" spc="10" dirty="0">
                <a:solidFill>
                  <a:srgbClr val="FFFFFF"/>
                </a:solidFill>
                <a:latin typeface="Arial"/>
                <a:cs typeface="Arial"/>
              </a:rPr>
              <a:t>ДА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6039777" y="3131393"/>
            <a:ext cx="802017" cy="4445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 txBox="1"/>
          <p:nvPr/>
        </p:nvSpPr>
        <p:spPr>
          <a:xfrm>
            <a:off x="6296547" y="3117029"/>
            <a:ext cx="31242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spc="10" dirty="0">
                <a:solidFill>
                  <a:srgbClr val="FFFFFF"/>
                </a:solidFill>
                <a:latin typeface="Arial"/>
                <a:cs typeface="Arial"/>
              </a:rPr>
              <a:t>ДА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172" name="object 172"/>
          <p:cNvSpPr/>
          <p:nvPr/>
        </p:nvSpPr>
        <p:spPr>
          <a:xfrm>
            <a:off x="2687345" y="4290771"/>
            <a:ext cx="544122" cy="5451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754596" y="4359009"/>
            <a:ext cx="409626" cy="40962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5" name="Рисунок 174">
            <a:extLst>
              <a:ext uri="{FF2B5EF4-FFF2-40B4-BE49-F238E27FC236}">
                <a16:creationId xmlns:a16="http://schemas.microsoft.com/office/drawing/2014/main" id="{69F89BEC-A299-46C9-8AF7-2D2057709FF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921653" y="5281730"/>
            <a:ext cx="2155423" cy="64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0000">
        <p:fade/>
      </p:transition>
    </mc:Choice>
    <mc:Fallback xmlns="">
      <p:transition spd="med" advTm="60000">
        <p:fade/>
      </p:transition>
    </mc:Fallback>
  </mc:AlternateContent>
  <p:extLst>
    <p:ext uri="{E180D4A7-C9FB-4DFB-919C-405C955672EB}">
      <p14:showEvtLst xmlns:p14="http://schemas.microsoft.com/office/powerpoint/2010/main">
        <p14:playEvt time="1" objId="174"/>
        <p14:stopEvt time="59749" objId="174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19848" y="219684"/>
            <a:ext cx="3005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" dirty="0"/>
              <a:t>– </a:t>
            </a:r>
            <a:r>
              <a:rPr dirty="0"/>
              <a:t>оригинальный</a:t>
            </a:r>
            <a:r>
              <a:rPr spc="-45" dirty="0"/>
              <a:t> </a:t>
            </a:r>
            <a:r>
              <a:rPr spc="-5" dirty="0"/>
              <a:t>флуконазол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9100" y="1004397"/>
            <a:ext cx="793559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spc="-5" dirty="0">
                <a:solidFill>
                  <a:schemeClr val="bg1"/>
                </a:solidFill>
                <a:latin typeface="Arial"/>
                <a:cs typeface="Arial"/>
              </a:rPr>
              <a:t>Краткая </a:t>
            </a:r>
            <a:r>
              <a:rPr sz="2700" b="1" spc="-10" dirty="0">
                <a:solidFill>
                  <a:schemeClr val="bg1"/>
                </a:solidFill>
                <a:latin typeface="Arial"/>
                <a:cs typeface="Arial"/>
              </a:rPr>
              <a:t>инструкция </a:t>
            </a:r>
            <a:r>
              <a:rPr sz="2700" b="1" dirty="0">
                <a:solidFill>
                  <a:schemeClr val="bg1"/>
                </a:solidFill>
                <a:latin typeface="Arial"/>
                <a:cs typeface="Arial"/>
              </a:rPr>
              <a:t>по </a:t>
            </a:r>
            <a:r>
              <a:rPr sz="2700" b="1" spc="5" dirty="0">
                <a:solidFill>
                  <a:schemeClr val="bg1"/>
                </a:solidFill>
                <a:latin typeface="Arial"/>
                <a:cs typeface="Arial"/>
              </a:rPr>
              <a:t>препарату</a:t>
            </a:r>
            <a:r>
              <a:rPr sz="27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chemeClr val="bg1"/>
                </a:solidFill>
                <a:latin typeface="Arial"/>
                <a:cs typeface="Arial"/>
              </a:rPr>
              <a:t>Дифлюкан</a:t>
            </a:r>
            <a:r>
              <a:rPr sz="2475" b="1" spc="-15" baseline="31986" dirty="0">
                <a:solidFill>
                  <a:schemeClr val="bg1"/>
                </a:solidFill>
                <a:latin typeface="Arial"/>
                <a:cs typeface="Arial"/>
              </a:rPr>
              <a:t>®</a:t>
            </a:r>
            <a:endParaRPr sz="2475" baseline="31986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201" y="1698766"/>
            <a:ext cx="8360011" cy="490127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Краткая инструкция по медицинскому применению лекарственного препарата ДИФЛЮКАН® 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 вагинальном кандидозе</a:t>
            </a:r>
            <a:endParaRPr lang="ru-RU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Наименование лекарственного препарата: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Дифлюкан</a:t>
            </a:r>
            <a:r>
              <a:rPr lang="ru-RU" sz="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 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Действующее вещество: 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флуконазол</a:t>
            </a: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армакотерапевтическая группа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противогрибковые препараты для системного применения, производные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триазола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тетразола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" b="1" dirty="0">
                <a:latin typeface="Calibri" panose="020F0502020204030204" pitchFamily="34" charset="0"/>
                <a:cs typeface="Calibri" panose="020F0502020204030204" pitchFamily="34" charset="0"/>
              </a:rPr>
              <a:t>Фо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рма выпуска: 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капсулы 150 мг. 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Фармакологические свойства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триазольное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противогрибковое средство, является мощным селективным ингибитором синтеза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стеролов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 клетке грибов. Его основной механизм действия заключается в ингибировании опосредованной грибковым цитохромом Р-450 реакции деметилирования 14-альфа-ланостерола, являющейся ключевым этапом биосинтеза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эргостерола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 грибах. Накопление 14-альфа-метилстеролов коррелирует с последующей потерей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эргостерола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входящего в состав клеточной мембраны грибов; этот процесс возможно лежит в основе противогрибкового действия флуконазола. 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Показания к применению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вагинальный кандидоз, острый или рецидивирующий, когда местная терапия не применима; для снижения частоты рецидивов вагинального кандидоза (4 или более эпизодов в год). 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Противопоказания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повышенная чувствительность к флуконазолу, другим компонентам препарата или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азольным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веществам со сходной флуконазолу структурой; одновременный прием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терфенадина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во время многократного применения флуконазола в дозе 400 мг/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сут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и более; одновременное применение с препаратами, увеличивающими интервал QT и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метаболизирующимися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 помощью изофермента CYP3A4, такими как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цизаприд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астемизол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эритромицин,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пимозид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хинидин; детский возраст до 12 лет (для данной лекарственной формы и показания ). 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 беременности и кормлении грудью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прежде чем забеременеть, рекомендуется выдержать период вымывания продолжительностью около 1 недели (что соответствует 5–6 периодам полувыведения) после применения одной дозы или прекращения курса лечения. Во время беременности применения флуконазола следует избегать, за исключением случаев тяжелых и потенциально угрожающих жизни грибковых инфекций, когда ожидаемая польза лечения превышает возможный риск для плода. Кормление грудью можно продолжить после приема однократной дозы флуконазола в 150 мг. Не рекомендуется кормить грудью после многократного приема или приема высокой дозы флуконазола. </a:t>
            </a:r>
            <a:r>
              <a:rPr lang="ru-RU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пособ применения и дозы: 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Внутрь. Капсулы принимают внутрь, не открывая и не разжевывая, вне зависимости от приема пищи. Перед первым применением пациенты должны проконсультироваться со своим врачом .При остром вагинальном кандидозе препарат применяют однократно внутрь в дозе 150 мг. Для снижения частоты рецидивов вагинального кандидоза препарат можно применять в дозе 150 мг через каждые три дня – всего 3 дозы (в 1-й, 4-й и 7-й день), затем поддерживающая доза 150 мг один раз в неделю. Поддерживающую дозу можно применять вплоть до 6 месяцев. </a:t>
            </a:r>
            <a:r>
              <a:rPr lang="ru-RU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обочное действие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частые: головная боль, боль в животе, диарея, тошнота, рвота, повышение сывороточной активности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аминотрансфераз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(АСТ, АЛТ) и щелочной фосфатазы, сыпь. 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Взаимодействие с другими лекарственными препаратами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Одновременное применение флуконазола со следующими препаратами противопоказано:</a:t>
            </a:r>
            <a:r>
              <a:rPr lang="ru-RU" sz="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эверолимус,луразидон,цизаприд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терфенадин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астемизол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пимозид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хинидин, эритромицин. Не рекомендуется использовать флуконазола со следующими препаратами: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галофантрин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Требует осторожности прием с флуконазолом: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амиодарон.Следует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соблюдать осторожность и, возможно, корректировать дозы при одновременном применении следующих препаратов и флуконазола: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гидрохлоротиазид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рифампицин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аброцитиниб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алфентанил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амитриптилин,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нортриптилин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амфотерицин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B, антикоагулянты, азитромицин, бензодиазепины (короткого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действия;например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мидазолам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триазолам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карбамазепин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блокаторы кальциевых каналов, циклоспорин, циклофосфамид,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фентанил,ингибиторы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ГМГ-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КоА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-редуктазы,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ибрутиниб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ивакафтор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(отдельно или в сочетании с препаратами того же класса),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лозартан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метадон, нестероидные противовоспалительные препараты,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целекоксиб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олапариб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пероральные контрацептивы, фенитоин,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преднизон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рифабутин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саквинавир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сиролимус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препараты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сульфонилмочевины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такролимус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теофиллин,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тофацитиниб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толваптан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алкалоид барвинка, витамин А,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зидовудин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вориконазол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Перечисленные взаимодействия установлены при многократном применении флуконазола; взаимодействия с лекарственными средствами в результате однократного приема флуконазола не известны.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Условия отпуска: 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капсулы 150 мг – без рецепта (для терапии вагинального кандидоза). </a:t>
            </a:r>
            <a:endParaRPr lang="ru-RU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Срок годности (срок хранения): 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 лет. 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Особые меры предосторожности при хранении: 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хранить при температуре не выше 30°С.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См. полную информацию о препарате в следующих утвержденных документах: 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Инструкция по медицинскому применению препарата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Дифлюкан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 П N013546/02 .Изменение №1 к инструкции по медицинскому применению для препарата </a:t>
            </a:r>
            <a:r>
              <a:rPr lang="ru-RU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Дифлюкан</a:t>
            </a:r>
            <a:r>
              <a:rPr lang="ru-RU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 П N013546/02.Общая характеристика лекарственного препарата ЛП-№(002126)-(РГ-RU) Листок-вкладыш – информация для пациента ЛП-№(002126)-(РГ-RU) </a:t>
            </a:r>
            <a:endParaRPr lang="ru-RU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98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228599"/>
            <a:ext cx="2531120" cy="1654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33116" y="4335592"/>
            <a:ext cx="2410882" cy="15240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660999"/>
            <a:ext cx="9144000" cy="1197610"/>
          </a:xfrm>
          <a:custGeom>
            <a:avLst/>
            <a:gdLst/>
            <a:ahLst/>
            <a:cxnLst/>
            <a:rect l="l" t="t" r="r" b="b"/>
            <a:pathLst>
              <a:path w="9144000" h="1197609">
                <a:moveTo>
                  <a:pt x="0" y="1197000"/>
                </a:moveTo>
                <a:lnTo>
                  <a:pt x="9144000" y="1197000"/>
                </a:lnTo>
                <a:lnTo>
                  <a:pt x="9144000" y="0"/>
                </a:lnTo>
                <a:lnTo>
                  <a:pt x="0" y="0"/>
                </a:lnTo>
                <a:lnTo>
                  <a:pt x="0" y="1197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1" y="283356"/>
            <a:ext cx="1213030" cy="2210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19848" y="219684"/>
            <a:ext cx="3005455" cy="2946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" dirty="0"/>
              <a:t>– </a:t>
            </a:r>
            <a:r>
              <a:rPr dirty="0"/>
              <a:t>оригинальный</a:t>
            </a:r>
            <a:r>
              <a:rPr spc="-45" dirty="0"/>
              <a:t> </a:t>
            </a:r>
            <a:r>
              <a:rPr spc="-5" dirty="0"/>
              <a:t>флуконазол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09997" y="2724929"/>
            <a:ext cx="552259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b="1" spc="-5" dirty="0">
                <a:solidFill>
                  <a:srgbClr val="EC0A7D"/>
                </a:solidFill>
                <a:latin typeface="Arial"/>
                <a:cs typeface="Arial"/>
              </a:rPr>
              <a:t>Спасибо </a:t>
            </a:r>
            <a:r>
              <a:rPr sz="3900" b="1" spc="-30" dirty="0">
                <a:solidFill>
                  <a:srgbClr val="EC0A7D"/>
                </a:solidFill>
                <a:latin typeface="Arial"/>
                <a:cs typeface="Arial"/>
              </a:rPr>
              <a:t>за</a:t>
            </a:r>
            <a:r>
              <a:rPr sz="3900" b="1" spc="-80" dirty="0">
                <a:solidFill>
                  <a:srgbClr val="EC0A7D"/>
                </a:solidFill>
                <a:latin typeface="Arial"/>
                <a:cs typeface="Arial"/>
              </a:rPr>
              <a:t> </a:t>
            </a:r>
            <a:r>
              <a:rPr sz="3900" b="1" spc="-10" dirty="0">
                <a:solidFill>
                  <a:srgbClr val="EC0A7D"/>
                </a:solidFill>
                <a:latin typeface="Arial"/>
                <a:cs typeface="Arial"/>
              </a:rPr>
              <a:t>внимание!</a:t>
            </a:r>
            <a:endParaRPr sz="3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9298" y="5828276"/>
            <a:ext cx="3685540" cy="756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00" b="1" spc="20" dirty="0">
                <a:solidFill>
                  <a:srgbClr val="010202"/>
                </a:solidFill>
                <a:latin typeface="Arial"/>
                <a:cs typeface="Arial"/>
              </a:rPr>
              <a:t>ООО </a:t>
            </a:r>
            <a:r>
              <a:rPr sz="900" b="1" spc="10" dirty="0">
                <a:solidFill>
                  <a:srgbClr val="010202"/>
                </a:solidFill>
                <a:latin typeface="Arial"/>
                <a:cs typeface="Arial"/>
              </a:rPr>
              <a:t>«Пфайзер</a:t>
            </a:r>
            <a:r>
              <a:rPr sz="900" b="1" spc="-1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010202"/>
                </a:solidFill>
                <a:latin typeface="Arial"/>
                <a:cs typeface="Arial"/>
              </a:rPr>
              <a:t>Инновации»:</a:t>
            </a:r>
            <a:endParaRPr sz="900" dirty="0">
              <a:latin typeface="Arial"/>
              <a:cs typeface="Arial"/>
            </a:endParaRPr>
          </a:p>
          <a:p>
            <a:pPr marL="12700" marR="955040">
              <a:lnSpc>
                <a:spcPct val="103099"/>
              </a:lnSpc>
            </a:pPr>
            <a:r>
              <a:rPr sz="900" dirty="0">
                <a:solidFill>
                  <a:srgbClr val="010202"/>
                </a:solidFill>
                <a:latin typeface="Arial"/>
                <a:cs typeface="Arial"/>
              </a:rPr>
              <a:t>Россия, 123112, </a:t>
            </a:r>
            <a:r>
              <a:rPr sz="900" spc="10" dirty="0">
                <a:solidFill>
                  <a:srgbClr val="010202"/>
                </a:solidFill>
                <a:latin typeface="Arial"/>
                <a:cs typeface="Arial"/>
              </a:rPr>
              <a:t>Москва, </a:t>
            </a:r>
            <a:r>
              <a:rPr sz="900" spc="15" dirty="0">
                <a:solidFill>
                  <a:srgbClr val="010202"/>
                </a:solidFill>
                <a:latin typeface="Arial"/>
                <a:cs typeface="Arial"/>
              </a:rPr>
              <a:t>Пресненская </a:t>
            </a:r>
            <a:r>
              <a:rPr sz="900" spc="5" dirty="0">
                <a:solidFill>
                  <a:srgbClr val="010202"/>
                </a:solidFill>
                <a:latin typeface="Arial"/>
                <a:cs typeface="Arial"/>
              </a:rPr>
              <a:t>наб., д. 10,  </a:t>
            </a:r>
            <a:r>
              <a:rPr sz="900" spc="15" dirty="0">
                <a:solidFill>
                  <a:srgbClr val="010202"/>
                </a:solidFill>
                <a:latin typeface="Arial"/>
                <a:cs typeface="Arial"/>
              </a:rPr>
              <a:t>БЦ </a:t>
            </a:r>
            <a:r>
              <a:rPr sz="900" spc="10" dirty="0">
                <a:solidFill>
                  <a:srgbClr val="010202"/>
                </a:solidFill>
                <a:latin typeface="Arial"/>
                <a:cs typeface="Arial"/>
              </a:rPr>
              <a:t>«Башня на Набережной» (Блок</a:t>
            </a:r>
            <a:r>
              <a:rPr sz="900" spc="-3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10202"/>
                </a:solidFill>
                <a:latin typeface="Arial"/>
                <a:cs typeface="Arial"/>
              </a:rPr>
              <a:t>С).</a:t>
            </a:r>
            <a:endParaRPr sz="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900" spc="-10" dirty="0">
                <a:solidFill>
                  <a:srgbClr val="010202"/>
                </a:solidFill>
                <a:latin typeface="Arial"/>
                <a:cs typeface="Arial"/>
              </a:rPr>
              <a:t>Тел.: </a:t>
            </a:r>
            <a:r>
              <a:rPr sz="900" spc="15" dirty="0">
                <a:solidFill>
                  <a:srgbClr val="010202"/>
                </a:solidFill>
                <a:latin typeface="Arial"/>
                <a:cs typeface="Arial"/>
              </a:rPr>
              <a:t>+7 </a:t>
            </a:r>
            <a:r>
              <a:rPr sz="900" spc="10" dirty="0">
                <a:solidFill>
                  <a:srgbClr val="010202"/>
                </a:solidFill>
                <a:latin typeface="Arial"/>
                <a:cs typeface="Arial"/>
              </a:rPr>
              <a:t>(495) 287 50 </a:t>
            </a:r>
            <a:r>
              <a:rPr sz="900" spc="5" dirty="0">
                <a:solidFill>
                  <a:srgbClr val="010202"/>
                </a:solidFill>
                <a:latin typeface="Arial"/>
                <a:cs typeface="Arial"/>
              </a:rPr>
              <a:t>00. </a:t>
            </a:r>
            <a:r>
              <a:rPr sz="900" spc="10" dirty="0">
                <a:solidFill>
                  <a:srgbClr val="010202"/>
                </a:solidFill>
                <a:latin typeface="Arial"/>
                <a:cs typeface="Arial"/>
              </a:rPr>
              <a:t>Факс: </a:t>
            </a:r>
            <a:r>
              <a:rPr sz="900" spc="15" dirty="0">
                <a:solidFill>
                  <a:srgbClr val="010202"/>
                </a:solidFill>
                <a:latin typeface="Arial"/>
                <a:cs typeface="Arial"/>
              </a:rPr>
              <a:t>+7 </a:t>
            </a:r>
            <a:r>
              <a:rPr sz="900" spc="10" dirty="0">
                <a:solidFill>
                  <a:srgbClr val="010202"/>
                </a:solidFill>
                <a:latin typeface="Arial"/>
                <a:cs typeface="Arial"/>
              </a:rPr>
              <a:t>(495) 287 53 00</a:t>
            </a:r>
            <a:r>
              <a:rPr sz="900" spc="40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010202"/>
                </a:solidFill>
                <a:latin typeface="Arial"/>
                <a:cs typeface="Arial"/>
                <a:hlinkClick r:id="rId6"/>
              </a:rPr>
              <a:t>www.pfizerprofi.ru</a:t>
            </a:r>
            <a:endParaRPr sz="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lang="en-US" sz="7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PP-DIF-RUS-1152</a:t>
            </a:r>
            <a:r>
              <a:rPr lang="ru-RU" sz="7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 21.12.2023</a:t>
            </a:r>
            <a:endParaRPr sz="700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19230" y="5814881"/>
            <a:ext cx="2738755" cy="591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32790">
              <a:lnSpc>
                <a:spcPct val="103099"/>
              </a:lnSpc>
              <a:spcBef>
                <a:spcPts val="95"/>
              </a:spcBef>
            </a:pPr>
            <a:r>
              <a:rPr sz="900" spc="10" dirty="0">
                <a:solidFill>
                  <a:srgbClr val="010202"/>
                </a:solidFill>
                <a:latin typeface="Arial"/>
                <a:cs typeface="Arial"/>
              </a:rPr>
              <a:t>Служба Медицинской Информации:  </a:t>
            </a:r>
            <a:r>
              <a:rPr sz="900" spc="10" dirty="0">
                <a:solidFill>
                  <a:srgbClr val="010202"/>
                </a:solidFill>
                <a:latin typeface="Arial"/>
                <a:cs typeface="Arial"/>
                <a:hlinkClick r:id="rId7"/>
              </a:rPr>
              <a:t>Medinfo.Russia@Pfizer.com.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03099"/>
              </a:lnSpc>
            </a:pPr>
            <a:r>
              <a:rPr sz="900" spc="15" dirty="0">
                <a:solidFill>
                  <a:srgbClr val="010202"/>
                </a:solidFill>
                <a:latin typeface="Arial"/>
                <a:cs typeface="Arial"/>
              </a:rPr>
              <a:t>Доступ </a:t>
            </a:r>
            <a:r>
              <a:rPr sz="900" spc="10" dirty="0">
                <a:solidFill>
                  <a:srgbClr val="010202"/>
                </a:solidFill>
                <a:latin typeface="Arial"/>
                <a:cs typeface="Arial"/>
              </a:rPr>
              <a:t>к информации </a:t>
            </a:r>
            <a:r>
              <a:rPr sz="900" spc="15" dirty="0">
                <a:solidFill>
                  <a:srgbClr val="010202"/>
                </a:solidFill>
                <a:latin typeface="Arial"/>
                <a:cs typeface="Arial"/>
              </a:rPr>
              <a:t>о </a:t>
            </a:r>
            <a:r>
              <a:rPr sz="900" spc="10" dirty="0">
                <a:solidFill>
                  <a:srgbClr val="010202"/>
                </a:solidFill>
                <a:latin typeface="Arial"/>
                <a:cs typeface="Arial"/>
              </a:rPr>
              <a:t>рецептурных </a:t>
            </a:r>
            <a:r>
              <a:rPr sz="900" spc="5" dirty="0">
                <a:solidFill>
                  <a:srgbClr val="010202"/>
                </a:solidFill>
                <a:latin typeface="Arial"/>
                <a:cs typeface="Arial"/>
              </a:rPr>
              <a:t>препаратах  </a:t>
            </a:r>
            <a:r>
              <a:rPr sz="900" spc="10" dirty="0">
                <a:solidFill>
                  <a:srgbClr val="010202"/>
                </a:solidFill>
                <a:latin typeface="Arial"/>
                <a:cs typeface="Arial"/>
              </a:rPr>
              <a:t>Pfizer в </a:t>
            </a:r>
            <a:r>
              <a:rPr sz="900" spc="5" dirty="0">
                <a:solidFill>
                  <a:srgbClr val="010202"/>
                </a:solidFill>
                <a:latin typeface="Arial"/>
                <a:cs typeface="Arial"/>
              </a:rPr>
              <a:t>России:</a:t>
            </a:r>
            <a:r>
              <a:rPr sz="900" spc="-15" dirty="0">
                <a:solidFill>
                  <a:srgbClr val="010202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10202"/>
                </a:solidFill>
                <a:latin typeface="Arial"/>
                <a:cs typeface="Arial"/>
                <a:hlinkClick r:id="rId8"/>
              </a:rPr>
              <a:t>www.pfizermedinfo.ru</a:t>
            </a:r>
            <a:endParaRPr sz="900">
              <a:latin typeface="Arial"/>
              <a:cs typeface="Arial"/>
            </a:endParaRPr>
          </a:p>
        </p:txBody>
      </p:sp>
      <p:pic>
        <p:nvPicPr>
          <p:cNvPr id="12" name="Рисунок 11" descr="Изображение выглядит как Графика, Шрифт, графический дизайн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FDD29C0F-23DA-08C2-4C61-0D5E343EF13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2" y="6027924"/>
            <a:ext cx="916155" cy="378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1020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</TotalTime>
  <Words>2552</Words>
  <Application>Microsoft Office PowerPoint</Application>
  <PresentationFormat>Экран (4:3)</PresentationFormat>
  <Paragraphs>185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Myriad Pro Light</vt:lpstr>
      <vt:lpstr>Office Theme</vt:lpstr>
      <vt:lpstr>ПРОСТЫЕ ОТВЕТЫ  НА АКТУАЛЬНЫЕ  ВОПРОСЫ ВСЁ О ДИФЛЮКАНЕ</vt:lpstr>
      <vt:lpstr>– оригинальный флуконазол</vt:lpstr>
      <vt:lpstr>– оригинальный флуконазол</vt:lpstr>
      <vt:lpstr>– оригинальный флуконазол</vt:lpstr>
      <vt:lpstr>– оригинальный флуконазол</vt:lpstr>
      <vt:lpstr>Презентация PowerPoint</vt:lpstr>
      <vt:lpstr>– оригинальный флуконазол</vt:lpstr>
      <vt:lpstr>– оригинальный флуконазол</vt:lpstr>
      <vt:lpstr>– оригинальный флуконазол</vt:lpstr>
      <vt:lpstr>– оригинальный флуконазол</vt:lpstr>
      <vt:lpstr>Дифлюкан® - препарат первого выбора лечения молочницы*</vt:lpstr>
      <vt:lpstr>– оригинальный флуконазол</vt:lpstr>
      <vt:lpstr>– оригинальный флуконазол</vt:lpstr>
      <vt:lpstr>– оригинальный флуконазол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ПРОСТЫЕ ОТВЕТЫ  НА АКТУАЛЬНЫЕ  ВОПРОСЫ ВСЁ О ДИФЛЮКАНЕ</dc:title>
  <dc:creator>diz7user</dc:creator>
  <cp:lastModifiedBy>Derbina, Elena</cp:lastModifiedBy>
  <cp:revision>24</cp:revision>
  <dcterms:created xsi:type="dcterms:W3CDTF">2020-06-22T15:51:42Z</dcterms:created>
  <dcterms:modified xsi:type="dcterms:W3CDTF">2025-03-11T09:46:07Z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2020-06-22T00:00:00Z</vt:filetime>
  </property>
  <property fmtid="{D5CDD505-2E9C-101B-9397-08002B2CF9AE}" pid="3" name="Creator">
    <vt:lpwstr>Adobe InDesign 15.0 (Windows)</vt:lpwstr>
  </property>
  <property fmtid="{D5CDD505-2E9C-101B-9397-08002B2CF9AE}" pid="4" name="LastSaved">
    <vt:filetime>2020-06-22T00:00:00Z</vt:filetime>
  </property>
  <property fmtid="{D5CDD505-2E9C-101B-9397-08002B2CF9AE}" pid="5" name="MSIP_Label_68f72598-90ab-4748-9618-88402b5e95d2_Enabled">
    <vt:lpwstr>true</vt:lpwstr>
  </property>
  <property fmtid="{D5CDD505-2E9C-101B-9397-08002B2CF9AE}" pid="6" name="MSIP_Label_68f72598-90ab-4748-9618-88402b5e95d2_SetDate">
    <vt:lpwstr>2023-12-18T07:19:18Z</vt:lpwstr>
  </property>
  <property fmtid="{D5CDD505-2E9C-101B-9397-08002B2CF9AE}" pid="7" name="MSIP_Label_68f72598-90ab-4748-9618-88402b5e95d2_Method">
    <vt:lpwstr>Privileged</vt:lpwstr>
  </property>
  <property fmtid="{D5CDD505-2E9C-101B-9397-08002B2CF9AE}" pid="8" name="MSIP_Label_68f72598-90ab-4748-9618-88402b5e95d2_Name">
    <vt:lpwstr>68f72598-90ab-4748-9618-88402b5e95d2</vt:lpwstr>
  </property>
  <property fmtid="{D5CDD505-2E9C-101B-9397-08002B2CF9AE}" pid="9" name="MSIP_Label_68f72598-90ab-4748-9618-88402b5e95d2_SiteId">
    <vt:lpwstr>7a916015-20ae-4ad1-9170-eefd915e9272</vt:lpwstr>
  </property>
  <property fmtid="{D5CDD505-2E9C-101B-9397-08002B2CF9AE}" pid="10" name="MSIP_Label_68f72598-90ab-4748-9618-88402b5e95d2_ActionId">
    <vt:lpwstr>230152b5-493e-4007-8faf-7075ce341d2b</vt:lpwstr>
  </property>
  <property fmtid="{D5CDD505-2E9C-101B-9397-08002B2CF9AE}" pid="11" name="MSIP_Label_68f72598-90ab-4748-9618-88402b5e95d2_ContentBits">
    <vt:lpwstr>0</vt:lpwstr>
  </property>
</Properties>
</file>