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20104100" cy="15081250"/>
  <p:notesSz cx="20104100" cy="15081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38" y="-1435"/>
      </p:cViewPr>
      <p:guideLst>
        <p:guide orient="horz" pos="2880"/>
        <p:guide pos="216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675187"/>
            <a:ext cx="17088486" cy="3167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8445500"/>
            <a:ext cx="14072870" cy="37703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468687"/>
            <a:ext cx="8745284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603250"/>
            <a:ext cx="18093690" cy="241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468687"/>
            <a:ext cx="18093690" cy="9953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4025563"/>
            <a:ext cx="6433312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4025563"/>
            <a:ext cx="4623943" cy="7540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063"/>
            <a:ext cx="19947036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63" y="157063"/>
            <a:ext cx="19789973" cy="147639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50780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4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9C58D094-B7D5-6322-C567-235D96B2653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350" y="7495"/>
            <a:ext cx="20104100" cy="228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B553EB-321A-C891-863B-D6717A93268D}"/>
              </a:ext>
            </a:extLst>
          </p:cNvPr>
          <p:cNvSpPr txBox="1"/>
          <p:nvPr/>
        </p:nvSpPr>
        <p:spPr>
          <a:xfrm>
            <a:off x="460219" y="2263515"/>
            <a:ext cx="19183662" cy="10433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100" b="1" dirty="0">
                <a:latin typeface="+mj-lt"/>
              </a:rPr>
              <a:t>Международное непатентованное название</a:t>
            </a:r>
            <a:r>
              <a:rPr lang="ru-RU" sz="2100" dirty="0">
                <a:latin typeface="+mj-lt"/>
              </a:rPr>
              <a:t>: </a:t>
            </a:r>
            <a:r>
              <a:rPr lang="ru-RU" sz="2100" dirty="0" err="1">
                <a:latin typeface="+mj-lt"/>
              </a:rPr>
              <a:t>каберголин</a:t>
            </a:r>
            <a:r>
              <a:rPr lang="ru-RU" sz="2100" dirty="0">
                <a:latin typeface="+mj-lt"/>
              </a:rPr>
              <a:t>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>
                <a:latin typeface="+mj-lt"/>
              </a:rPr>
              <a:t>Лекарственная форма: </a:t>
            </a:r>
            <a:r>
              <a:rPr lang="ru-RU" sz="2100" dirty="0">
                <a:latin typeface="+mj-lt"/>
              </a:rPr>
              <a:t>таблетки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>
                <a:latin typeface="+mj-lt"/>
              </a:rPr>
              <a:t>Состав</a:t>
            </a:r>
            <a:r>
              <a:rPr lang="ru-RU" sz="2100" dirty="0">
                <a:latin typeface="+mj-lt"/>
              </a:rPr>
              <a:t>: каждая таблетка содержит действующее вещество: </a:t>
            </a:r>
            <a:r>
              <a:rPr lang="ru-RU" sz="2100" dirty="0" err="1">
                <a:latin typeface="+mj-lt"/>
              </a:rPr>
              <a:t>каберголин</a:t>
            </a:r>
            <a:r>
              <a:rPr lang="ru-RU" sz="2100" dirty="0">
                <a:latin typeface="+mj-lt"/>
              </a:rPr>
              <a:t> 0,5 мг;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 err="1">
                <a:latin typeface="+mj-lt"/>
              </a:rPr>
              <a:t>Достинекс</a:t>
            </a:r>
            <a:r>
              <a:rPr lang="ru-RU" sz="2100" b="1" dirty="0">
                <a:latin typeface="+mj-lt"/>
              </a:rPr>
              <a:t>® (</a:t>
            </a:r>
            <a:r>
              <a:rPr lang="ru-RU" sz="2100" b="1" dirty="0" err="1">
                <a:latin typeface="+mj-lt"/>
              </a:rPr>
              <a:t>каберголин</a:t>
            </a:r>
            <a:r>
              <a:rPr lang="ru-RU" sz="2100" b="1" dirty="0">
                <a:latin typeface="+mj-lt"/>
              </a:rPr>
              <a:t>) </a:t>
            </a:r>
            <a:r>
              <a:rPr lang="ru-RU" sz="2100" dirty="0">
                <a:latin typeface="+mj-lt"/>
              </a:rPr>
              <a:t>– </a:t>
            </a:r>
            <a:r>
              <a:rPr lang="ru-RU" sz="2100" dirty="0" err="1">
                <a:latin typeface="+mj-lt"/>
              </a:rPr>
              <a:t>дофаминергическое</a:t>
            </a:r>
            <a:r>
              <a:rPr lang="ru-RU" sz="2100" dirty="0">
                <a:latin typeface="+mj-lt"/>
              </a:rPr>
              <a:t> производное </a:t>
            </a:r>
            <a:r>
              <a:rPr lang="ru-RU" sz="2100" dirty="0" err="1">
                <a:latin typeface="+mj-lt"/>
              </a:rPr>
              <a:t>эрголина</a:t>
            </a:r>
            <a:r>
              <a:rPr lang="ru-RU" sz="2100" dirty="0">
                <a:latin typeface="+mj-lt"/>
              </a:rPr>
              <a:t> –характеризуется выраженным и длительным </a:t>
            </a:r>
            <a:r>
              <a:rPr lang="ru-RU" sz="2100" dirty="0" err="1">
                <a:latin typeface="+mj-lt"/>
              </a:rPr>
              <a:t>пролактинснижающим</a:t>
            </a:r>
            <a:r>
              <a:rPr lang="ru-RU" sz="2100" dirty="0">
                <a:latin typeface="+mj-lt"/>
              </a:rPr>
              <a:t> действием, обусловленным прямой стимуляцией D2-дофаминовых рецепторов </a:t>
            </a:r>
            <a:r>
              <a:rPr lang="ru-RU" sz="2100" dirty="0" err="1">
                <a:latin typeface="+mj-lt"/>
              </a:rPr>
              <a:t>лактотропных</a:t>
            </a:r>
            <a:r>
              <a:rPr lang="ru-RU" sz="2100" dirty="0">
                <a:latin typeface="+mj-lt"/>
              </a:rPr>
              <a:t> клеток гипофиза.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>
                <a:latin typeface="+mj-lt"/>
              </a:rPr>
              <a:t>Показания к применению: </a:t>
            </a:r>
            <a:r>
              <a:rPr lang="ru-RU" sz="2100" dirty="0">
                <a:latin typeface="+mj-lt"/>
              </a:rPr>
              <a:t>предотвращение и подавление физиологической послеродовой лактации; лечение нарушений, связанных с </a:t>
            </a:r>
            <a:r>
              <a:rPr lang="ru-RU" sz="2100" dirty="0" err="1">
                <a:latin typeface="+mj-lt"/>
              </a:rPr>
              <a:t>гиперпролактинемией</a:t>
            </a:r>
            <a:r>
              <a:rPr lang="ru-RU" sz="2100" dirty="0">
                <a:latin typeface="+mj-lt"/>
              </a:rPr>
              <a:t>, включая аменорею, </a:t>
            </a:r>
            <a:r>
              <a:rPr lang="ru-RU" sz="2100" dirty="0" err="1">
                <a:latin typeface="+mj-lt"/>
              </a:rPr>
              <a:t>олигоменорею</a:t>
            </a:r>
            <a:r>
              <a:rPr lang="ru-RU" sz="2100" dirty="0">
                <a:latin typeface="+mj-lt"/>
              </a:rPr>
              <a:t>, </a:t>
            </a:r>
            <a:r>
              <a:rPr lang="ru-RU" sz="2100" dirty="0" err="1">
                <a:latin typeface="+mj-lt"/>
              </a:rPr>
              <a:t>ановуляцию</a:t>
            </a:r>
            <a:r>
              <a:rPr lang="ru-RU" sz="2100" dirty="0">
                <a:latin typeface="+mj-lt"/>
              </a:rPr>
              <a:t>, </a:t>
            </a:r>
            <a:r>
              <a:rPr lang="ru-RU" sz="2100" dirty="0" err="1">
                <a:latin typeface="+mj-lt"/>
              </a:rPr>
              <a:t>галакторею</a:t>
            </a:r>
            <a:r>
              <a:rPr lang="ru-RU" sz="2100" dirty="0">
                <a:latin typeface="+mj-lt"/>
              </a:rPr>
              <a:t>; </a:t>
            </a:r>
            <a:r>
              <a:rPr lang="ru-RU" sz="2100" dirty="0" err="1">
                <a:latin typeface="+mj-lt"/>
              </a:rPr>
              <a:t>пролактинсекретирующие</a:t>
            </a:r>
            <a:r>
              <a:rPr lang="ru-RU" sz="2100" dirty="0">
                <a:latin typeface="+mj-lt"/>
              </a:rPr>
              <a:t> аденомы гипофиза (микро- и </a:t>
            </a:r>
            <a:r>
              <a:rPr lang="ru-RU" sz="2100" dirty="0" err="1">
                <a:latin typeface="+mj-lt"/>
              </a:rPr>
              <a:t>макропролактиномы</a:t>
            </a:r>
            <a:r>
              <a:rPr lang="ru-RU" sz="2100" dirty="0">
                <a:latin typeface="+mj-lt"/>
              </a:rPr>
              <a:t>), идиопатическая </a:t>
            </a:r>
            <a:r>
              <a:rPr lang="ru-RU" sz="2100" dirty="0" err="1">
                <a:latin typeface="+mj-lt"/>
              </a:rPr>
              <a:t>гиперпролактинемия</a:t>
            </a:r>
            <a:r>
              <a:rPr lang="ru-RU" sz="2100" dirty="0">
                <a:latin typeface="+mj-lt"/>
              </a:rPr>
              <a:t>, синдром «пустого» турецкого седла в сочетании с </a:t>
            </a:r>
            <a:r>
              <a:rPr lang="ru-RU" sz="2100" dirty="0" err="1">
                <a:latin typeface="+mj-lt"/>
              </a:rPr>
              <a:t>гиперпролактинемией</a:t>
            </a:r>
            <a:r>
              <a:rPr lang="ru-RU" sz="2100" dirty="0">
                <a:latin typeface="+mj-lt"/>
              </a:rPr>
              <a:t>.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>
                <a:latin typeface="+mj-lt"/>
              </a:rPr>
              <a:t>Противопоказания: </a:t>
            </a:r>
            <a:r>
              <a:rPr lang="ru-RU" sz="2100" dirty="0">
                <a:latin typeface="+mj-lt"/>
              </a:rPr>
              <a:t>Гиперчувствительность к </a:t>
            </a:r>
            <a:r>
              <a:rPr lang="ru-RU" sz="2100" dirty="0" err="1">
                <a:latin typeface="+mj-lt"/>
              </a:rPr>
              <a:t>каберголину</a:t>
            </a:r>
            <a:r>
              <a:rPr lang="ru-RU" sz="2100" dirty="0">
                <a:latin typeface="+mj-lt"/>
              </a:rPr>
              <a:t> и/или любому вспомогательному веществу в составе препарата, а также к любым алкалоидам спорыньи. Фиброзные изменения в легких, перикарде или забрюшинном пространстве в анамнезе. При длительной терапии: анатомические признаки патологии клапанного аппарата сердца, подтвержденные </a:t>
            </a:r>
            <a:r>
              <a:rPr lang="ru-RU" sz="2100" dirty="0" err="1">
                <a:latin typeface="+mj-lt"/>
              </a:rPr>
              <a:t>ЭхоКГ</a:t>
            </a:r>
            <a:r>
              <a:rPr lang="ru-RU" sz="2100" dirty="0">
                <a:latin typeface="+mj-lt"/>
              </a:rPr>
              <a:t>, проведенным до начала терапии. Применение у детей и подростков до 16 лет (безопасность и эффективность препарата не установлены). Непереносимость лактозы, дефицит лактазы, </a:t>
            </a:r>
            <a:r>
              <a:rPr lang="ru-RU" sz="2100" dirty="0" err="1">
                <a:latin typeface="+mj-lt"/>
              </a:rPr>
              <a:t>глюкозо-галактозная</a:t>
            </a:r>
            <a:r>
              <a:rPr lang="ru-RU" sz="2100" dirty="0">
                <a:latin typeface="+mj-lt"/>
              </a:rPr>
              <a:t> </a:t>
            </a:r>
            <a:r>
              <a:rPr lang="ru-RU" sz="2100" dirty="0" err="1">
                <a:latin typeface="+mj-lt"/>
              </a:rPr>
              <a:t>мальабсорбция</a:t>
            </a:r>
            <a:r>
              <a:rPr lang="ru-RU" sz="2100" dirty="0">
                <a:latin typeface="+mj-lt"/>
              </a:rPr>
              <a:t>. Беременность и период грудного вскармливания.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>
                <a:latin typeface="+mj-lt"/>
              </a:rPr>
              <a:t>С осторожностью назначают </a:t>
            </a:r>
            <a:r>
              <a:rPr lang="ru-RU" sz="2100" dirty="0">
                <a:latin typeface="+mj-lt"/>
              </a:rPr>
              <a:t>при следующих состояниях и/или заболеваниях: артериальная гипертензия, развившаяся на фоне беременности, например, </a:t>
            </a:r>
            <a:r>
              <a:rPr lang="ru-RU" sz="2100" dirty="0" err="1">
                <a:latin typeface="+mj-lt"/>
              </a:rPr>
              <a:t>преэклампсия</a:t>
            </a:r>
            <a:r>
              <a:rPr lang="ru-RU" sz="2100" dirty="0">
                <a:latin typeface="+mj-lt"/>
              </a:rPr>
              <a:t> или послеродовая артериальная гипертензия; тяжелые сердечно-сосудистые заболевания, синдром </a:t>
            </a:r>
            <a:r>
              <a:rPr lang="ru-RU" sz="2100" dirty="0" err="1">
                <a:latin typeface="+mj-lt"/>
              </a:rPr>
              <a:t>Рейно</a:t>
            </a:r>
            <a:r>
              <a:rPr lang="ru-RU" sz="2100" dirty="0">
                <a:latin typeface="+mj-lt"/>
              </a:rPr>
              <a:t>; пептическая язва, желудочно-кишечные кровотечения; печеночная недостаточность тяжелой степени (рекомендовано применение более низких доз); тяжелые психотические или когнитивные нарушения (в т.ч. в анамнезе); одновременное применение с препаратами, оказывающими гипотензивное действие (из-за риска развития ортостатической артериальной гипотензии). Назначение </a:t>
            </a:r>
            <a:r>
              <a:rPr lang="ru-RU" sz="2100" dirty="0" err="1">
                <a:latin typeface="+mj-lt"/>
              </a:rPr>
              <a:t>Достинекс</a:t>
            </a:r>
            <a:r>
              <a:rPr lang="ru-RU" sz="2100" dirty="0">
                <a:latin typeface="+mj-lt"/>
              </a:rPr>
              <a:t>® во время беременности возможно только в случаях крайней необходимости, с учетом соотношения польза/риск для женщины и плода. Сведений о выведении препарата с молоком нет, но </a:t>
            </a:r>
            <a:r>
              <a:rPr lang="ru-RU" sz="2100" dirty="0" err="1">
                <a:latin typeface="+mj-lt"/>
              </a:rPr>
              <a:t>Достинекс</a:t>
            </a:r>
            <a:r>
              <a:rPr lang="ru-RU" sz="2100" dirty="0">
                <a:latin typeface="+mj-lt"/>
              </a:rPr>
              <a:t>® противопоказан пациенткам, планирующим грудное вскармливание.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>
                <a:latin typeface="+mj-lt"/>
              </a:rPr>
              <a:t>Способ применения и дозы: </a:t>
            </a:r>
            <a:r>
              <a:rPr lang="ru-RU" sz="2100" dirty="0">
                <a:latin typeface="+mj-lt"/>
              </a:rPr>
              <a:t>внутрь, во время еды. Для предотвращения лактации - 1 мг (2 таблетки по 0,5 мг) однократно в первый день после родов. Для подавления лактации – по 0,25 мг (1/2 таблетки) 2 раза в сутки через каждые 12 часов в течение 2 дней. Лечение нарушений, связанных с </a:t>
            </a:r>
            <a:r>
              <a:rPr lang="ru-RU" sz="2100" dirty="0" err="1">
                <a:latin typeface="+mj-lt"/>
              </a:rPr>
              <a:t>гиперпролактинемией</a:t>
            </a:r>
            <a:r>
              <a:rPr lang="ru-RU" sz="2100" dirty="0">
                <a:latin typeface="+mj-lt"/>
              </a:rPr>
              <a:t> – начальная доза составляет 0,5 мг в неделю в один прием (1 таблетка 0,5 мг) или в два приема (по ½ таблетки 0,5 мг, например, в понедельник и четверг). Повышение недельной дозы должно проводиться постепенно – на 0,5 мг с месячным интервалом до достижения оптимального терапевтического эффекта. Терапевтическая доза обычно составляет 1 мг в неделю, но может колебаться от 0,25 до 2 мг в неделю. Максимальная доза не должна превышать 4,5 мг в неделю.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>
                <a:latin typeface="+mj-lt"/>
              </a:rPr>
              <a:t>Побочное действие: </a:t>
            </a:r>
            <a:r>
              <a:rPr lang="ru-RU" sz="2100" dirty="0">
                <a:latin typeface="+mj-lt"/>
              </a:rPr>
              <a:t>при приеме препарата </a:t>
            </a:r>
            <a:r>
              <a:rPr lang="ru-RU" sz="2100" dirty="0" err="1">
                <a:latin typeface="+mj-lt"/>
              </a:rPr>
              <a:t>Достинекс</a:t>
            </a:r>
            <a:r>
              <a:rPr lang="ru-RU" sz="2100" dirty="0">
                <a:latin typeface="+mj-lt"/>
              </a:rPr>
              <a:t>® наиболее часто встречаются следующие побочные явления: головная боль, головокружение/</a:t>
            </a:r>
            <a:r>
              <a:rPr lang="ru-RU" sz="2100" dirty="0" err="1">
                <a:latin typeface="+mj-lt"/>
              </a:rPr>
              <a:t>вертиго</a:t>
            </a:r>
            <a:r>
              <a:rPr lang="ru-RU" sz="2100" dirty="0">
                <a:latin typeface="+mj-lt"/>
              </a:rPr>
              <a:t>, </a:t>
            </a:r>
            <a:r>
              <a:rPr lang="ru-RU" sz="2100" dirty="0" err="1">
                <a:latin typeface="+mj-lt"/>
              </a:rPr>
              <a:t>мастодиния</a:t>
            </a:r>
            <a:r>
              <a:rPr lang="ru-RU" sz="2100" dirty="0">
                <a:latin typeface="+mj-lt"/>
              </a:rPr>
              <a:t>, поражение клапанов сердца (</a:t>
            </a:r>
            <a:r>
              <a:rPr lang="ru-RU" sz="2100" dirty="0" err="1">
                <a:latin typeface="+mj-lt"/>
              </a:rPr>
              <a:t>вальвулопатия</a:t>
            </a:r>
            <a:r>
              <a:rPr lang="ru-RU" sz="2100" dirty="0">
                <a:latin typeface="+mj-lt"/>
              </a:rPr>
              <a:t>), в том числе </a:t>
            </a:r>
            <a:r>
              <a:rPr lang="ru-RU" sz="2100" dirty="0" err="1">
                <a:latin typeface="+mj-lt"/>
              </a:rPr>
              <a:t>регургитация</a:t>
            </a:r>
            <a:r>
              <a:rPr lang="ru-RU" sz="2100" dirty="0">
                <a:latin typeface="+mj-lt"/>
              </a:rPr>
              <a:t>, и сопутствующие нарушения (перикардит и выпот в перикард), тошнота, диспепсия, гастрит, боль в животе, запор, рвота, «приливы», астения, повышенная утомляемость, депрессия, сонливость, при длительном применении </a:t>
            </a:r>
            <a:r>
              <a:rPr lang="ru-RU" sz="2100" dirty="0" err="1">
                <a:latin typeface="+mj-lt"/>
              </a:rPr>
              <a:t>каберголин</a:t>
            </a:r>
            <a:r>
              <a:rPr lang="ru-RU" sz="2100" dirty="0">
                <a:latin typeface="+mj-lt"/>
              </a:rPr>
              <a:t> обычно оказывает гипотензивное действие, в некоторых случаях может иметь место ортостатическая артериальная гипотензия, возможно бессимптомное снижение АД (систолического – не менее чем на 20 мм </a:t>
            </a:r>
            <a:r>
              <a:rPr lang="ru-RU" sz="2100" dirty="0" err="1">
                <a:latin typeface="+mj-lt"/>
              </a:rPr>
              <a:t>рт.ст</a:t>
            </a:r>
            <a:r>
              <a:rPr lang="ru-RU" sz="2100" dirty="0">
                <a:latin typeface="+mj-lt"/>
              </a:rPr>
              <a:t>., диастолического – не менее чем 10 мм </a:t>
            </a:r>
            <a:r>
              <a:rPr lang="ru-RU" sz="2100" dirty="0" err="1">
                <a:latin typeface="+mj-lt"/>
              </a:rPr>
              <a:t>рт.ст</a:t>
            </a:r>
            <a:r>
              <a:rPr lang="ru-RU" sz="2100" dirty="0">
                <a:latin typeface="+mj-lt"/>
              </a:rPr>
              <a:t>.).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>
                <a:latin typeface="+mj-lt"/>
              </a:rPr>
              <a:t>Срок годности</a:t>
            </a:r>
            <a:r>
              <a:rPr lang="ru-RU" sz="2100" dirty="0">
                <a:latin typeface="+mj-lt"/>
              </a:rPr>
              <a:t>: 2 года. Условия отпуска: по рецепту. </a:t>
            </a:r>
            <a:endParaRPr lang="en-US" sz="2100" dirty="0">
              <a:latin typeface="Abadi" panose="020B0604020202020204" pitchFamily="34" charset="0"/>
            </a:endParaRPr>
          </a:p>
          <a:p>
            <a:pPr algn="just"/>
            <a:r>
              <a:rPr lang="ru-RU" sz="2100" b="1" dirty="0">
                <a:latin typeface="+mj-lt"/>
              </a:rPr>
              <a:t>Форма выпуска: </a:t>
            </a:r>
            <a:r>
              <a:rPr lang="ru-RU" sz="2100" dirty="0">
                <a:latin typeface="+mj-lt"/>
              </a:rPr>
              <a:t>по 2 или 8 таблеток во флаконе темного стекла или во флаконе из полиэтилена высокой плотности. 1 флакон с инструкцией по применению в картонной пачке с контролем первого вскрытия. Перед назначением препарата ознакомьтесь с полной инструкцией по медицинскому применению. </a:t>
            </a:r>
            <a:r>
              <a:rPr lang="ru-RU" sz="2100" b="1" dirty="0">
                <a:latin typeface="+mj-lt"/>
              </a:rPr>
              <a:t>Регистрационный номер: П N013905/01</a:t>
            </a:r>
          </a:p>
        </p:txBody>
      </p:sp>
      <p:pic>
        <p:nvPicPr>
          <p:cNvPr id="2" name="object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"/>
          <a:stretch/>
        </p:blipFill>
        <p:spPr>
          <a:xfrm>
            <a:off x="-6350" y="12265025"/>
            <a:ext cx="20104100" cy="3038475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F520B97-91E6-ACDD-6744-C5BA03216369}"/>
              </a:ext>
            </a:extLst>
          </p:cNvPr>
          <p:cNvGrpSpPr/>
          <p:nvPr/>
        </p:nvGrpSpPr>
        <p:grpSpPr>
          <a:xfrm>
            <a:off x="2789499" y="13866471"/>
            <a:ext cx="6423949" cy="1437029"/>
            <a:chOff x="2830830" y="13823348"/>
            <a:chExt cx="6191250" cy="1480152"/>
          </a:xfrm>
        </p:grpSpPr>
        <p:pic>
          <p:nvPicPr>
            <p:cNvPr id="4" name="object 2">
              <a:extLst>
                <a:ext uri="{FF2B5EF4-FFF2-40B4-BE49-F238E27FC236}">
                  <a16:creationId xmlns:a16="http://schemas.microsoft.com/office/drawing/2014/main" id="{B6213043-E0AB-AC7F-8F57-3BFC078D4ED0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1"/>
            <a:stretch/>
          </p:blipFill>
          <p:spPr>
            <a:xfrm>
              <a:off x="2830830" y="13878560"/>
              <a:ext cx="6191250" cy="142494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F8072D0-36DA-2C63-60C7-12305D0B452B}"/>
                </a:ext>
              </a:extLst>
            </p:cNvPr>
            <p:cNvSpPr txBox="1"/>
            <p:nvPr/>
          </p:nvSpPr>
          <p:spPr>
            <a:xfrm>
              <a:off x="2830830" y="13823348"/>
              <a:ext cx="3343937" cy="342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7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j-lt"/>
                  <a:cs typeface="Arial" panose="020B0604020202020204" pitchFamily="34" charset="0"/>
                </a:rPr>
                <a:t>PP-DOS-RUS-0809</a:t>
              </a:r>
              <a:r>
                <a:rPr lang="ru-RU" sz="17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j-lt"/>
                  <a:cs typeface="Arial" panose="020B0604020202020204" pitchFamily="34" charset="0"/>
                </a:rPr>
                <a:t> от 1</a:t>
              </a:r>
              <a:r>
                <a:rPr lang="en-US" sz="17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j-lt"/>
                  <a:cs typeface="Arial" panose="020B0604020202020204" pitchFamily="34" charset="0"/>
                </a:rPr>
                <a:t>3</a:t>
              </a:r>
              <a:r>
                <a:rPr lang="ru-RU" sz="17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j-lt"/>
                  <a:cs typeface="Arial" panose="020B0604020202020204" pitchFamily="34" charset="0"/>
                </a:rPr>
                <a:t>.0</a:t>
              </a:r>
              <a:r>
                <a:rPr lang="en-US" sz="17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j-lt"/>
                  <a:cs typeface="Arial" panose="020B0604020202020204" pitchFamily="34" charset="0"/>
                </a:rPr>
                <a:t>8</a:t>
              </a:r>
              <a:r>
                <a:rPr lang="ru-RU" sz="17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j-lt"/>
                  <a:cs typeface="Arial" panose="020B0604020202020204" pitchFamily="34" charset="0"/>
                </a:rPr>
                <a:t>.202</a:t>
              </a:r>
              <a:r>
                <a:rPr lang="en-US" sz="1700" b="1" i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+mj-lt"/>
                  <a:cs typeface="Arial" panose="020B0604020202020204" pitchFamily="34" charset="0"/>
                </a:rPr>
                <a:t>5 </a:t>
              </a:r>
              <a:endParaRPr lang="ru-RU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E460AD-3C67-84E4-2690-6069DB48CF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463" t="31203" r="6088" b="13055"/>
          <a:stretch>
            <a:fillRect/>
          </a:stretch>
        </p:blipFill>
        <p:spPr>
          <a:xfrm>
            <a:off x="5075853" y="437881"/>
            <a:ext cx="11140751" cy="1420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47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636</Words>
  <Application>Microsoft Office PowerPoint</Application>
  <PresentationFormat>Произвольный</PresentationFormat>
  <Paragraphs>12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Abadi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Potekhina, Yana</dc:creator>
  <cp:lastModifiedBy>Sokolova, Nadezhda</cp:lastModifiedBy>
  <cp:revision>3</cp:revision>
  <dcterms:created xsi:type="dcterms:W3CDTF">2021-03-30T13:03:06Z</dcterms:created>
  <dcterms:modified xsi:type="dcterms:W3CDTF">2025-09-10T13:22:03Z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2021-03-12T00:00:00Z</vt:filetime>
  </property>
  <property fmtid="{D5CDD505-2E9C-101B-9397-08002B2CF9AE}" pid="3" name="Creator">
    <vt:lpwstr>Adobe Acrobat 20.9</vt:lpwstr>
  </property>
  <property fmtid="{D5CDD505-2E9C-101B-9397-08002B2CF9AE}" pid="4" name="LastSaved">
    <vt:filetime>2021-03-30T00:00:00Z</vt:filetime>
  </property>
  <property fmtid="{D5CDD505-2E9C-101B-9397-08002B2CF9AE}" pid="5" name="MSIP_Label_68f72598-90ab-4748-9618-88402b5e95d2_Enabled">
    <vt:lpwstr>true</vt:lpwstr>
  </property>
  <property fmtid="{D5CDD505-2E9C-101B-9397-08002B2CF9AE}" pid="6" name="MSIP_Label_68f72598-90ab-4748-9618-88402b5e95d2_SetDate">
    <vt:lpwstr>2023-09-01T11:11:36Z</vt:lpwstr>
  </property>
  <property fmtid="{D5CDD505-2E9C-101B-9397-08002B2CF9AE}" pid="7" name="MSIP_Label_68f72598-90ab-4748-9618-88402b5e95d2_Method">
    <vt:lpwstr>Privileged</vt:lpwstr>
  </property>
  <property fmtid="{D5CDD505-2E9C-101B-9397-08002B2CF9AE}" pid="8" name="MSIP_Label_68f72598-90ab-4748-9618-88402b5e95d2_Name">
    <vt:lpwstr>68f72598-90ab-4748-9618-88402b5e95d2</vt:lpwstr>
  </property>
  <property fmtid="{D5CDD505-2E9C-101B-9397-08002B2CF9AE}" pid="9" name="MSIP_Label_68f72598-90ab-4748-9618-88402b5e95d2_SiteId">
    <vt:lpwstr>7a916015-20ae-4ad1-9170-eefd915e9272</vt:lpwstr>
  </property>
  <property fmtid="{D5CDD505-2E9C-101B-9397-08002B2CF9AE}" pid="10" name="MSIP_Label_68f72598-90ab-4748-9618-88402b5e95d2_ActionId">
    <vt:lpwstr>a4cb5a50-72b0-44fe-b1ca-4891452af605</vt:lpwstr>
  </property>
  <property fmtid="{D5CDD505-2E9C-101B-9397-08002B2CF9AE}" pid="11" name="MSIP_Label_68f72598-90ab-4748-9618-88402b5e95d2_ContentBits">
    <vt:lpwstr>0</vt:lpwstr>
  </property>
</Properties>
</file>